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72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4" r:id="rId31"/>
    <p:sldId id="29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00" r:id="rId41"/>
    <p:sldId id="295" r:id="rId42"/>
    <p:sldId id="297" r:id="rId43"/>
    <p:sldId id="298" r:id="rId44"/>
    <p:sldId id="299" r:id="rId45"/>
    <p:sldId id="304" r:id="rId46"/>
    <p:sldId id="301" r:id="rId47"/>
    <p:sldId id="302" r:id="rId48"/>
    <p:sldId id="303" r:id="rId49"/>
    <p:sldId id="260" r:id="rId50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Libre Baskerville" panose="02000000000000000000" pitchFamily="2" charset="0"/>
      <p:regular r:id="rId60"/>
      <p:bold r:id="rId61"/>
      <p:italic r:id="rId62"/>
    </p:embeddedFont>
    <p:embeddedFont>
      <p:font typeface="Quattrocento Sans" panose="020B0502050000020003" pitchFamily="34" charset="0"/>
      <p:regular r:id="rId63"/>
      <p:bold r:id="rId64"/>
      <p:italic r:id="rId65"/>
      <p:boldItalic r:id="rId66"/>
    </p:embeddedFont>
    <p:embeddedFont>
      <p:font typeface="Source Sans Pro" panose="020B0503030403020204" pitchFamily="34" charset="0"/>
      <p:regular r:id="rId67"/>
      <p:bold r:id="rId68"/>
      <p:italic r:id="rId69"/>
      <p:boldItalic r:id="rId70"/>
    </p:embeddedFont>
    <p:embeddedFont>
      <p:font typeface="Verdana" panose="020B060403050404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jJUqhzRCG90pmUVeTJ3qvI+i8a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2"/>
  </p:normalViewPr>
  <p:slideViewPr>
    <p:cSldViewPr snapToGrid="0" showGuides="1">
      <p:cViewPr varScale="1">
        <p:scale>
          <a:sx n="106" d="100"/>
          <a:sy n="106" d="100"/>
        </p:scale>
        <p:origin x="7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1815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3764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8838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9981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9299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7962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3207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485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7742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650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500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825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3914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2905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4838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3989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2706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7198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4118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6981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2583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2580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1722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4832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37664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75440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227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17855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2070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476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2224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2698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6754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5760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88911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4473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04686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328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95290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4646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0884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0708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4731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24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 txBox="1">
            <a:spLocks noGrp="1"/>
          </p:cNvSpPr>
          <p:nvPr>
            <p:ph type="ctrTitle"/>
          </p:nvPr>
        </p:nvSpPr>
        <p:spPr>
          <a:xfrm>
            <a:off x="1524000" y="205962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ubTitle" idx="1"/>
          </p:nvPr>
        </p:nvSpPr>
        <p:spPr>
          <a:xfrm>
            <a:off x="1524000" y="453929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7"/>
          <p:cNvSpPr/>
          <p:nvPr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" name="Google Shape;20;p7" descr="bioinformatics.ca-logo-white-tex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20" y="1649673"/>
            <a:ext cx="1620520" cy="72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 rot="5400000">
            <a:off x="7133430" y="1956595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nsola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nsola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>
            <a:spLocks noGrp="1"/>
          </p:cNvSpPr>
          <p:nvPr>
            <p:ph type="pic" idx="2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9448800" y="606584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nsolas"/>
              <a:buNone/>
              <a:defRPr sz="33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/>
          <p:nvPr/>
        </p:nvSpPr>
        <p:spPr>
          <a:xfrm>
            <a:off x="6553200" y="635635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9898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900" b="0" i="0" u="none" strike="noStrike" cap="none">
              <a:solidFill>
                <a:srgbClr val="89898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Google Shape;13;p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" name="Google Shape;15;p6"/>
          <p:cNvSpPr txBox="1"/>
          <p:nvPr/>
        </p:nvSpPr>
        <p:spPr>
          <a:xfrm>
            <a:off x="9326882" y="6400800"/>
            <a:ext cx="26746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informatics</a:t>
            </a: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.ca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29.jpe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dgoh/pathogen-genomics-packag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hyperlink" Target="https://doi.org/10.1093/gigascience/giac003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ebi.ac.uk/ol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9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hyperlink" Target="mailto:ega12@sfu.ca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65.jpeg"/><Relationship Id="rId4" Type="http://schemas.openxmlformats.org/officeDocument/2006/relationships/image" Target="../media/image61.png"/><Relationship Id="rId9" Type="http://schemas.openxmlformats.org/officeDocument/2006/relationships/image" Target="../media/image49.png"/><Relationship Id="rId1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/>
          <p:nvPr/>
        </p:nvSpPr>
        <p:spPr>
          <a:xfrm>
            <a:off x="2222416" y="2724338"/>
            <a:ext cx="7721190" cy="108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>
              <a:lnSpc>
                <a:spcPct val="90000"/>
              </a:lnSpc>
              <a:buClr>
                <a:srgbClr val="9A3334"/>
              </a:buClr>
              <a:buSzPts val="3300"/>
            </a:pPr>
            <a:r>
              <a:rPr lang="en-US" sz="3300">
                <a:solidFill>
                  <a:srgbClr val="9A3334"/>
                </a:solidFill>
                <a:latin typeface="Verdana"/>
                <a:ea typeface="Verdana"/>
                <a:cs typeface="Verdana"/>
                <a:sym typeface="Verdana"/>
              </a:rPr>
              <a:t>Canadian Bioinformatics Workshops</a:t>
            </a:r>
            <a:endParaRPr/>
          </a:p>
        </p:txBody>
      </p:sp>
      <p:sp>
        <p:nvSpPr>
          <p:cNvPr id="69" name="Google Shape;69;p1"/>
          <p:cNvSpPr txBox="1"/>
          <p:nvPr/>
        </p:nvSpPr>
        <p:spPr>
          <a:xfrm>
            <a:off x="3068167" y="3646841"/>
            <a:ext cx="6029688" cy="144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www.bioinformatics.ca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100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bioinformaticsdotca.github.io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ow to Repair a Large Hole in Drywall">
            <a:extLst>
              <a:ext uri="{FF2B5EF4-FFF2-40B4-BE49-F238E27FC236}">
                <a16:creationId xmlns:a16="http://schemas.microsoft.com/office/drawing/2014/main" id="{629D72D7-13A6-DAD8-ED05-4B494D3B4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0" t="28750" r="29815"/>
          <a:stretch/>
        </p:blipFill>
        <p:spPr bwMode="auto">
          <a:xfrm>
            <a:off x="7135284" y="1200148"/>
            <a:ext cx="4557712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0DFC44-B4B4-1FB9-1F5F-8DF26033E164}"/>
              </a:ext>
            </a:extLst>
          </p:cNvPr>
          <p:cNvSpPr txBox="1"/>
          <p:nvPr/>
        </p:nvSpPr>
        <p:spPr>
          <a:xfrm>
            <a:off x="4025213" y="209329"/>
            <a:ext cx="378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How do we fix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888CF-7428-C45D-17DC-D0E1A3548352}"/>
              </a:ext>
            </a:extLst>
          </p:cNvPr>
          <p:cNvSpPr txBox="1"/>
          <p:nvPr/>
        </p:nvSpPr>
        <p:spPr>
          <a:xfrm>
            <a:off x="499004" y="1200148"/>
            <a:ext cx="62856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1.   Ontologies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universal language for humans and computers</a:t>
            </a:r>
          </a:p>
          <a:p>
            <a:pPr marL="742950" indent="-742950">
              <a:buAutoNum type="arabicPeriod" startAt="2"/>
            </a:pPr>
            <a:r>
              <a:rPr lang="en-US" sz="4000" dirty="0"/>
              <a:t>Data standards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prescribed sets of fields, terms, formats</a:t>
            </a:r>
          </a:p>
          <a:p>
            <a:pPr marL="742950" indent="-742950">
              <a:buAutoNum type="arabicPeriod" startAt="3"/>
            </a:pPr>
            <a:r>
              <a:rPr lang="en-US" sz="4000" dirty="0"/>
              <a:t>Tools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software and supporting materials to implement standards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EEE8DD-E890-60E3-94C6-841DDE92E4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7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70E5BB-6A19-7043-4643-DD3DD073004A}"/>
              </a:ext>
            </a:extLst>
          </p:cNvPr>
          <p:cNvGrpSpPr/>
          <p:nvPr/>
        </p:nvGrpSpPr>
        <p:grpSpPr>
          <a:xfrm>
            <a:off x="7555800" y="1617391"/>
            <a:ext cx="4544288" cy="3961426"/>
            <a:chOff x="7576893" y="1743780"/>
            <a:chExt cx="4544288" cy="396142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116530A-2977-B020-2CC0-26CAF4D9B60B}"/>
                </a:ext>
              </a:extLst>
            </p:cNvPr>
            <p:cNvGrpSpPr/>
            <p:nvPr/>
          </p:nvGrpSpPr>
          <p:grpSpPr>
            <a:xfrm>
              <a:off x="7576893" y="1743780"/>
              <a:ext cx="3695240" cy="3792149"/>
              <a:chOff x="8004962" y="2202369"/>
              <a:chExt cx="3695240" cy="379214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65A3DDD-0DD8-C622-FDF1-FE5B36F22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4198" y="2220943"/>
                <a:ext cx="3436004" cy="3773575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5817F5A-7D0A-88A0-BB95-707DA6EDE72F}"/>
                  </a:ext>
                </a:extLst>
              </p:cNvPr>
              <p:cNvSpPr/>
              <p:nvPr/>
            </p:nvSpPr>
            <p:spPr>
              <a:xfrm>
                <a:off x="8004962" y="2202369"/>
                <a:ext cx="924601" cy="17095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227B63-2946-1FBB-9D2E-3B8152FEDF26}"/>
                </a:ext>
              </a:extLst>
            </p:cNvPr>
            <p:cNvSpPr txBox="1"/>
            <p:nvPr/>
          </p:nvSpPr>
          <p:spPr>
            <a:xfrm>
              <a:off x="8045218" y="5366652"/>
              <a:ext cx="2237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Lager beer [BeerO:1234]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82B453-B77E-5A73-83EF-3524D7F407C7}"/>
                </a:ext>
              </a:extLst>
            </p:cNvPr>
            <p:cNvSpPr txBox="1"/>
            <p:nvPr/>
          </p:nvSpPr>
          <p:spPr>
            <a:xfrm>
              <a:off x="10535811" y="2725811"/>
              <a:ext cx="158537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has_ingredient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 err="1">
                  <a:solidFill>
                    <a:srgbClr val="FF0000"/>
                  </a:solidFill>
                </a:rPr>
                <a:t>has_quality</a:t>
              </a:r>
              <a:endParaRPr lang="en-US" dirty="0">
                <a:solidFill>
                  <a:srgbClr val="FF0000"/>
                </a:solidFill>
              </a:endParaRPr>
            </a:p>
            <a:p>
              <a:r>
                <a:rPr lang="en-US" dirty="0" err="1">
                  <a:solidFill>
                    <a:srgbClr val="FF0000"/>
                  </a:solidFill>
                </a:rPr>
                <a:t>produced_by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645F381-EAF1-AD5D-E2A8-A1567C7DBED9}"/>
              </a:ext>
            </a:extLst>
          </p:cNvPr>
          <p:cNvSpPr txBox="1"/>
          <p:nvPr/>
        </p:nvSpPr>
        <p:spPr>
          <a:xfrm>
            <a:off x="2270658" y="847791"/>
            <a:ext cx="765068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Ontologies aim to represent truth. </a:t>
            </a:r>
            <a:r>
              <a:rPr lang="en-US" sz="2800" i="1" dirty="0"/>
              <a:t>Is this universal?</a:t>
            </a:r>
          </a:p>
          <a:p>
            <a:endParaRPr lang="en-US" sz="4000" dirty="0"/>
          </a:p>
        </p:txBody>
      </p:sp>
      <p:sp>
        <p:nvSpPr>
          <p:cNvPr id="9" name="Google Shape;287;p32">
            <a:extLst>
              <a:ext uri="{FF2B5EF4-FFF2-40B4-BE49-F238E27FC236}">
                <a16:creationId xmlns:a16="http://schemas.microsoft.com/office/drawing/2014/main" id="{2ECC9BCA-4E98-BAE0-FE84-945A38283E0C}"/>
              </a:ext>
            </a:extLst>
          </p:cNvPr>
          <p:cNvSpPr txBox="1"/>
          <p:nvPr/>
        </p:nvSpPr>
        <p:spPr>
          <a:xfrm>
            <a:off x="729431" y="168262"/>
            <a:ext cx="11051088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3300"/>
            </a:pPr>
            <a:r>
              <a:rPr lang="en" sz="4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Ontology, A Way of Structuring Information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34;p33">
            <a:extLst>
              <a:ext uri="{FF2B5EF4-FFF2-40B4-BE49-F238E27FC236}">
                <a16:creationId xmlns:a16="http://schemas.microsoft.com/office/drawing/2014/main" id="{60288E40-C08E-A922-38CF-1349D9D33D25}"/>
              </a:ext>
            </a:extLst>
          </p:cNvPr>
          <p:cNvSpPr txBox="1"/>
          <p:nvPr/>
        </p:nvSpPr>
        <p:spPr>
          <a:xfrm>
            <a:off x="144942" y="1351723"/>
            <a:ext cx="9776400" cy="1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58786">
              <a:buSzPts val="3000"/>
              <a:buChar char="●"/>
            </a:pPr>
            <a:r>
              <a:rPr lang="en" sz="2300" dirty="0"/>
              <a:t>Controlled (standardized) vocabulary</a:t>
            </a:r>
            <a:endParaRPr sz="2300" dirty="0"/>
          </a:p>
          <a:p>
            <a:pPr marL="609585" indent="-558786">
              <a:buSzPts val="3000"/>
              <a:buChar char="●"/>
            </a:pPr>
            <a:r>
              <a:rPr lang="en" sz="2300" dirty="0"/>
              <a:t>Hierarchy (granularity)</a:t>
            </a:r>
            <a:endParaRPr sz="2300" dirty="0"/>
          </a:p>
          <a:p>
            <a:pPr marL="609585" indent="-558786">
              <a:buSzPts val="3000"/>
              <a:buFontTx/>
              <a:buChar char="●"/>
            </a:pPr>
            <a:r>
              <a:rPr lang="en-CA" sz="2300" dirty="0"/>
              <a:t>Logic, </a:t>
            </a:r>
            <a:r>
              <a:rPr lang="en" sz="2300" dirty="0"/>
              <a:t>machine actionable</a:t>
            </a:r>
            <a:endParaRPr sz="2300" dirty="0"/>
          </a:p>
          <a:p>
            <a:pPr marL="609585" indent="-558786">
              <a:buSzPts val="3000"/>
              <a:buChar char="●"/>
            </a:pPr>
            <a:r>
              <a:rPr lang="en" sz="2300" dirty="0"/>
              <a:t>Definitions and unique IDs (disambiguation)</a:t>
            </a:r>
          </a:p>
          <a:p>
            <a:pPr marL="609585" indent="-558786">
              <a:buSzPts val="3000"/>
              <a:buChar char="●"/>
            </a:pPr>
            <a:endParaRPr lang="en" sz="2300" dirty="0"/>
          </a:p>
          <a:p>
            <a:pPr marL="609585" indent="-558786">
              <a:buSzPts val="3000"/>
              <a:buChar char="●"/>
            </a:pPr>
            <a:endParaRPr lang="en" sz="2300" dirty="0"/>
          </a:p>
          <a:p>
            <a:r>
              <a:rPr lang="en-US" sz="2300" dirty="0"/>
              <a:t>	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pPr marL="609585" indent="-558786">
              <a:buSzPts val="3000"/>
              <a:buChar char="●"/>
            </a:pPr>
            <a:r>
              <a:rPr lang="en" sz="2300" dirty="0"/>
              <a:t>Synonyms (facilitates mapping/interoperability)</a:t>
            </a:r>
          </a:p>
          <a:p>
            <a:pPr marL="50799">
              <a:buSzPts val="3000"/>
            </a:pPr>
            <a:endParaRPr lang="en" sz="2300" dirty="0"/>
          </a:p>
          <a:p>
            <a:pPr marL="609585" indent="-558786">
              <a:buSzPts val="3000"/>
              <a:buChar char="●"/>
            </a:pPr>
            <a:r>
              <a:rPr lang="en" sz="2300" dirty="0"/>
              <a:t>Deprecation</a:t>
            </a:r>
            <a:r>
              <a:rPr lang="en-US" sz="4400" dirty="0"/>
              <a:t>	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0DE29-968A-9AD1-53AB-30B6C979D6AE}"/>
              </a:ext>
            </a:extLst>
          </p:cNvPr>
          <p:cNvSpPr txBox="1"/>
          <p:nvPr/>
        </p:nvSpPr>
        <p:spPr>
          <a:xfrm>
            <a:off x="486635" y="5457183"/>
            <a:ext cx="383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e.g. suds, a cold one, pint, wobbly pop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F42A3-CEBA-CAC3-B4D5-2415174435CC}"/>
              </a:ext>
            </a:extLst>
          </p:cNvPr>
          <p:cNvSpPr txBox="1"/>
          <p:nvPr/>
        </p:nvSpPr>
        <p:spPr>
          <a:xfrm>
            <a:off x="486635" y="2938659"/>
            <a:ext cx="63693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 </a:t>
            </a:r>
            <a:r>
              <a:rPr lang="en-US" dirty="0">
                <a:solidFill>
                  <a:srgbClr val="FF0000"/>
                </a:solidFill>
              </a:rPr>
              <a:t>Lager beer [BeerO:1234]</a:t>
            </a:r>
          </a:p>
          <a:p>
            <a:r>
              <a:rPr lang="en-CA" dirty="0"/>
              <a:t>	A type of beer that uses a process of cool fermentation, </a:t>
            </a:r>
          </a:p>
          <a:p>
            <a:r>
              <a:rPr lang="en-CA" dirty="0"/>
              <a:t>	followed by maturation in cold storage.</a:t>
            </a:r>
            <a:endParaRPr lang="en-US" dirty="0"/>
          </a:p>
          <a:p>
            <a:endParaRPr lang="en-US" dirty="0"/>
          </a:p>
          <a:p>
            <a:r>
              <a:rPr lang="en-US" dirty="0"/>
              <a:t>e.g. Corona                        vs     </a:t>
            </a:r>
          </a:p>
        </p:txBody>
      </p:sp>
      <p:pic>
        <p:nvPicPr>
          <p:cNvPr id="13" name="Picture 2" descr="Pale lager beer 4,5% &quot;Corona Extra&quot;, 355 ml">
            <a:extLst>
              <a:ext uri="{FF2B5EF4-FFF2-40B4-BE49-F238E27FC236}">
                <a16:creationId xmlns:a16="http://schemas.microsoft.com/office/drawing/2014/main" id="{B6BE7B82-AB7A-6B44-AE6C-FFED771A5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2" r="25446"/>
          <a:stretch/>
        </p:blipFill>
        <p:spPr bwMode="auto">
          <a:xfrm>
            <a:off x="1988806" y="3653657"/>
            <a:ext cx="525780" cy="108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Total eclipse of the sun with corona solar Vector Image">
            <a:extLst>
              <a:ext uri="{FF2B5EF4-FFF2-40B4-BE49-F238E27FC236}">
                <a16:creationId xmlns:a16="http://schemas.microsoft.com/office/drawing/2014/main" id="{965E387C-4CE9-EB1D-8B5A-289387D88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6666" r="4557" b="12362"/>
          <a:stretch/>
        </p:blipFill>
        <p:spPr bwMode="auto">
          <a:xfrm>
            <a:off x="3743206" y="3760184"/>
            <a:ext cx="1148955" cy="108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A2A968-AD42-28B9-F644-89782C259A12}"/>
              </a:ext>
            </a:extLst>
          </p:cNvPr>
          <p:cNvSpPr txBox="1"/>
          <p:nvPr/>
        </p:nvSpPr>
        <p:spPr>
          <a:xfrm>
            <a:off x="5033142" y="4071018"/>
            <a:ext cx="29110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Corona (sun) [ENVO:5555]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6070370E-4C68-A02F-68D8-76043B6183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49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66;p62" descr="Google Shape;566;p62">
            <a:extLst>
              <a:ext uri="{FF2B5EF4-FFF2-40B4-BE49-F238E27FC236}">
                <a16:creationId xmlns:a16="http://schemas.microsoft.com/office/drawing/2014/main" id="{954196CB-73EF-E8A9-6BF5-38FBE6F1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42" y="152400"/>
            <a:ext cx="1934117" cy="17793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" name="Google Shape;567;p62">
            <a:extLst>
              <a:ext uri="{FF2B5EF4-FFF2-40B4-BE49-F238E27FC236}">
                <a16:creationId xmlns:a16="http://schemas.microsoft.com/office/drawing/2014/main" id="{A52A4599-8C32-9B05-FC34-F6860A2DAA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683587"/>
              </p:ext>
            </p:extLst>
          </p:nvPr>
        </p:nvGraphicFramePr>
        <p:xfrm>
          <a:off x="563068" y="2042220"/>
          <a:ext cx="5234244" cy="4297620"/>
        </p:xfrm>
        <a:graphic>
          <a:graphicData uri="http://schemas.openxmlformats.org/drawingml/2006/table">
            <a:tbl>
              <a:tblPr/>
              <a:tblGrid>
                <a:gridCol w="5234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817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en-CA" sz="2000" b="1" dirty="0">
                          <a:sym typeface="Arial"/>
                        </a:rPr>
                        <a:t>Contextual Data Fields</a:t>
                      </a:r>
                      <a:endParaRPr sz="2000" b="1" dirty="0">
                        <a:sym typeface="Arial"/>
                      </a:endParaRPr>
                    </a:p>
                  </a:txBody>
                  <a:tcPr marL="91425" marR="91425" marT="91425" marB="91425" horzOverflow="overflow">
                    <a:lnL>
                      <a:solidFill>
                        <a:srgbClr val="9E9E9E"/>
                      </a:solidFill>
                    </a:lnL>
                    <a:lnR>
                      <a:solidFill>
                        <a:srgbClr val="9E9E9E"/>
                      </a:solidFill>
                    </a:lnR>
                    <a:lnT>
                      <a:solidFill>
                        <a:srgbClr val="9E9E9E"/>
                      </a:solidFill>
                    </a:lnT>
                    <a:lnB>
                      <a:solidFill>
                        <a:srgbClr val="9E9E9E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Sample Collection Lab Contact Information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Geographic Location of Sample Collection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Collection Date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Sample Type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Food Product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Food Processing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Environmental Material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Environmental Location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Collection Device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Collection Method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Microbiology Lab Contact Information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Organism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Strain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Isolate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Serotype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Isolation Media</a:t>
                      </a:r>
                    </a:p>
                    <a:p>
                      <a:pPr algn="l">
                        <a:defRPr sz="1600">
                          <a:sym typeface="Arial"/>
                        </a:defRPr>
                      </a:pPr>
                      <a:r>
                        <a:rPr sz="1400" dirty="0"/>
                        <a:t>Isolate Passage History</a:t>
                      </a:r>
                    </a:p>
                  </a:txBody>
                  <a:tcPr marL="91425" marR="91425" marT="91425" marB="91425" horzOverflow="overflow">
                    <a:lnL>
                      <a:solidFill>
                        <a:srgbClr val="9E9E9E"/>
                      </a:solidFill>
                    </a:lnL>
                    <a:lnR>
                      <a:solidFill>
                        <a:srgbClr val="9E9E9E"/>
                      </a:solidFill>
                    </a:lnR>
                    <a:lnT>
                      <a:solidFill>
                        <a:srgbClr val="9E9E9E"/>
                      </a:solidFill>
                    </a:lnT>
                    <a:lnB>
                      <a:solidFill>
                        <a:srgbClr val="9E9E9E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Google Shape;568;p62">
            <a:extLst>
              <a:ext uri="{FF2B5EF4-FFF2-40B4-BE49-F238E27FC236}">
                <a16:creationId xmlns:a16="http://schemas.microsoft.com/office/drawing/2014/main" id="{07882213-A8BC-44E5-F47D-DC25AA827B9C}"/>
              </a:ext>
            </a:extLst>
          </p:cNvPr>
          <p:cNvSpPr txBox="1"/>
          <p:nvPr/>
        </p:nvSpPr>
        <p:spPr>
          <a:xfrm>
            <a:off x="2754189" y="95112"/>
            <a:ext cx="8880840" cy="1785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 sz="3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CA" sz="3200" b="1" dirty="0">
                <a:solidFill>
                  <a:srgbClr val="FF0000"/>
                </a:solidFill>
              </a:rPr>
              <a:t>Standards: ISO 23418:2022</a:t>
            </a:r>
          </a:p>
          <a:p>
            <a:r>
              <a:rPr lang="en-CA" sz="2400" dirty="0"/>
              <a:t>Microbiology of the Food Chain — Whole genome sequencing for typing and genomic characterization of foodborne bacteria — General requirements and guidance</a:t>
            </a:r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B1DAF-8EBD-B9CE-4B32-A45003200258}"/>
              </a:ext>
            </a:extLst>
          </p:cNvPr>
          <p:cNvSpPr txBox="1"/>
          <p:nvPr/>
        </p:nvSpPr>
        <p:spPr>
          <a:xfrm>
            <a:off x="6312654" y="1791317"/>
            <a:ext cx="3465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ISO standard provides tables and annexes to describe…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5A8BB-F7A9-8501-46C1-DF734A399302}"/>
              </a:ext>
            </a:extLst>
          </p:cNvPr>
          <p:cNvSpPr txBox="1"/>
          <p:nvPr/>
        </p:nvSpPr>
        <p:spPr>
          <a:xfrm>
            <a:off x="6312654" y="2508594"/>
            <a:ext cx="4017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Information about the sample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Information about the isolate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Information about the sequence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106D8-428E-9D21-EB7D-2846F7ADDC69}"/>
              </a:ext>
            </a:extLst>
          </p:cNvPr>
          <p:cNvSpPr txBox="1"/>
          <p:nvPr/>
        </p:nvSpPr>
        <p:spPr>
          <a:xfrm>
            <a:off x="6345081" y="3668754"/>
            <a:ext cx="484607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Fields and terms sourced and adapted from: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Agency documentation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Public repository submission forms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Domain expert consultations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Existing standards and ontologies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2E5F6-BEA1-6192-A4A6-9B99987DAFD3}"/>
              </a:ext>
            </a:extLst>
          </p:cNvPr>
          <p:cNvSpPr txBox="1"/>
          <p:nvPr/>
        </p:nvSpPr>
        <p:spPr>
          <a:xfrm>
            <a:off x="6163272" y="5568994"/>
            <a:ext cx="5135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ISO slim (package of fields and terms) available: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https://</a:t>
            </a:r>
            <a:r>
              <a:rPr lang="en-US" sz="2000" dirty="0" err="1">
                <a:solidFill>
                  <a:srgbClr val="FF0000"/>
                </a:solidFill>
              </a:rPr>
              <a:t>github.com</a:t>
            </a:r>
            <a:r>
              <a:rPr lang="en-US" sz="2000" dirty="0">
                <a:solidFill>
                  <a:srgbClr val="FF0000"/>
                </a:solidFill>
              </a:rPr>
              <a:t>/</a:t>
            </a:r>
            <a:r>
              <a:rPr lang="en-US" sz="2000" dirty="0" err="1">
                <a:solidFill>
                  <a:srgbClr val="FF0000"/>
                </a:solidFill>
              </a:rPr>
              <a:t>GenEpiO</a:t>
            </a:r>
            <a:r>
              <a:rPr lang="en-US" sz="2000" dirty="0">
                <a:solidFill>
                  <a:srgbClr val="FF0000"/>
                </a:solidFill>
              </a:rPr>
              <a:t>/iso2017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C0E64722-510C-517B-7569-BE1A63DAC83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01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05F13-B5C0-2149-DEA1-9DE697011EE6}"/>
              </a:ext>
            </a:extLst>
          </p:cNvPr>
          <p:cNvSpPr txBox="1"/>
          <p:nvPr/>
        </p:nvSpPr>
        <p:spPr>
          <a:xfrm>
            <a:off x="4958612" y="3199964"/>
            <a:ext cx="233220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List of fields , possible values, format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721D1-3358-C561-5280-11A79A4D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486" y="1635462"/>
            <a:ext cx="7147419" cy="4136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E8D261-877B-1D53-A2E6-9507D45421F3}"/>
              </a:ext>
            </a:extLst>
          </p:cNvPr>
          <p:cNvSpPr txBox="1"/>
          <p:nvPr/>
        </p:nvSpPr>
        <p:spPr>
          <a:xfrm>
            <a:off x="506518" y="136525"/>
            <a:ext cx="11236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Ontologies: not just lists of terms, but how the terms relate to each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D6997-3A5A-C843-FFAB-A45A269E84B1}"/>
              </a:ext>
            </a:extLst>
          </p:cNvPr>
          <p:cNvSpPr txBox="1"/>
          <p:nvPr/>
        </p:nvSpPr>
        <p:spPr>
          <a:xfrm>
            <a:off x="8729555" y="1608614"/>
            <a:ext cx="2624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Pizza Ontology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E6BAB-A6B9-4F53-E92E-436DAC94BB4B}"/>
              </a:ext>
            </a:extLst>
          </p:cNvPr>
          <p:cNvSpPr txBox="1"/>
          <p:nvPr/>
        </p:nvSpPr>
        <p:spPr>
          <a:xfrm>
            <a:off x="1076633" y="2135568"/>
            <a:ext cx="282128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Pizza types</a:t>
            </a:r>
          </a:p>
          <a:p>
            <a:r>
              <a:rPr lang="en-US" sz="2400" dirty="0"/>
              <a:t>        Veggie pizza</a:t>
            </a:r>
          </a:p>
          <a:p>
            <a:r>
              <a:rPr lang="en-US" sz="2400" dirty="0"/>
              <a:t>        Mushroom pizza</a:t>
            </a:r>
          </a:p>
          <a:p>
            <a:r>
              <a:rPr lang="en-US" sz="2400" dirty="0"/>
              <a:t>        Margherita pizza</a:t>
            </a:r>
          </a:p>
          <a:p>
            <a:endParaRPr lang="en-US" sz="2400" dirty="0"/>
          </a:p>
          <a:p>
            <a:r>
              <a:rPr lang="en-US" sz="2400" dirty="0"/>
              <a:t>Toppings</a:t>
            </a:r>
          </a:p>
          <a:p>
            <a:r>
              <a:rPr lang="en-US" sz="2400" dirty="0"/>
              <a:t>        Mushroom</a:t>
            </a:r>
          </a:p>
          <a:p>
            <a:r>
              <a:rPr lang="en-US" sz="2400" dirty="0"/>
              <a:t>        Tomato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Mozarella</a:t>
            </a:r>
            <a:endParaRPr lang="en-US" sz="24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D8E18-13F8-7B78-6800-A5FFD4F234D6}"/>
              </a:ext>
            </a:extLst>
          </p:cNvPr>
          <p:cNvSpPr txBox="1"/>
          <p:nvPr/>
        </p:nvSpPr>
        <p:spPr>
          <a:xfrm>
            <a:off x="506518" y="1511396"/>
            <a:ext cx="4605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Pizza Data Specification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B2A6-43BF-B999-AF37-8C7901B0744D}"/>
              </a:ext>
            </a:extLst>
          </p:cNvPr>
          <p:cNvSpPr txBox="1"/>
          <p:nvPr/>
        </p:nvSpPr>
        <p:spPr>
          <a:xfrm>
            <a:off x="4871761" y="5893532"/>
            <a:ext cx="627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Links particular toppings to particular pizza types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FC2A86BC-71D0-6621-F647-FD3D92E35FC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4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4ACA4-2BAB-13E3-E44F-873EE1E0271A}"/>
              </a:ext>
            </a:extLst>
          </p:cNvPr>
          <p:cNvSpPr txBox="1"/>
          <p:nvPr/>
        </p:nvSpPr>
        <p:spPr>
          <a:xfrm>
            <a:off x="1772856" y="203482"/>
            <a:ext cx="86462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Real world examples of implementing ontology-based specifications in public health</a:t>
            </a:r>
          </a:p>
        </p:txBody>
      </p:sp>
      <p:pic>
        <p:nvPicPr>
          <p:cNvPr id="4" name="Picture 2" descr="Food Safety and the Coronavirus Disease 2019 (COVID-19) | FDA">
            <a:extLst>
              <a:ext uri="{FF2B5EF4-FFF2-40B4-BE49-F238E27FC236}">
                <a16:creationId xmlns:a16="http://schemas.microsoft.com/office/drawing/2014/main" id="{64E9C422-3905-D410-D063-09095983E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" r="4483"/>
          <a:stretch/>
        </p:blipFill>
        <p:spPr bwMode="auto">
          <a:xfrm>
            <a:off x="1337310" y="2171879"/>
            <a:ext cx="403479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onkeypox">
            <a:extLst>
              <a:ext uri="{FF2B5EF4-FFF2-40B4-BE49-F238E27FC236}">
                <a16:creationId xmlns:a16="http://schemas.microsoft.com/office/drawing/2014/main" id="{C12C6AD4-BBA5-8507-6DEE-655CCB819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40" y="2171879"/>
            <a:ext cx="3891280" cy="25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15268-37B3-DF48-6DF3-22D1BB646ADC}"/>
              </a:ext>
            </a:extLst>
          </p:cNvPr>
          <p:cNvSpPr txBox="1"/>
          <p:nvPr/>
        </p:nvSpPr>
        <p:spPr>
          <a:xfrm>
            <a:off x="2423160" y="4960620"/>
            <a:ext cx="2050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SARS-CoV-2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CanCOGeN</a:t>
            </a:r>
            <a:r>
              <a:rPr lang="en-US" sz="2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627BD-2678-A422-0367-8054D019BE03}"/>
              </a:ext>
            </a:extLst>
          </p:cNvPr>
          <p:cNvSpPr txBox="1"/>
          <p:nvPr/>
        </p:nvSpPr>
        <p:spPr>
          <a:xfrm>
            <a:off x="7690467" y="4960619"/>
            <a:ext cx="936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MPXV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E52320D-9086-ECF2-CC4C-003879C713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70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Banana equivalent dose - Wikipedia">
            <a:extLst>
              <a:ext uri="{FF2B5EF4-FFF2-40B4-BE49-F238E27FC236}">
                <a16:creationId xmlns:a16="http://schemas.microsoft.com/office/drawing/2014/main" id="{F2517A86-BDF2-82DE-0E30-878055BCC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34" y="3899754"/>
            <a:ext cx="953226" cy="84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750+ Orange Pictures [HD] | Download Free Images on Unsplash">
            <a:extLst>
              <a:ext uri="{FF2B5EF4-FFF2-40B4-BE49-F238E27FC236}">
                <a16:creationId xmlns:a16="http://schemas.microsoft.com/office/drawing/2014/main" id="{0BF95B42-FC86-2CED-487B-ADDCDD89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818" y="3056209"/>
            <a:ext cx="943490" cy="8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28;p20">
            <a:extLst>
              <a:ext uri="{FF2B5EF4-FFF2-40B4-BE49-F238E27FC236}">
                <a16:creationId xmlns:a16="http://schemas.microsoft.com/office/drawing/2014/main" id="{8F73557B-BCE1-9E46-137A-B60736469C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506" y="2589465"/>
            <a:ext cx="412599" cy="4128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131;p20">
            <a:extLst>
              <a:ext uri="{FF2B5EF4-FFF2-40B4-BE49-F238E27FC236}">
                <a16:creationId xmlns:a16="http://schemas.microsoft.com/office/drawing/2014/main" id="{D9FB8E97-E45D-157C-5F3D-0B6EA371A030}"/>
              </a:ext>
            </a:extLst>
          </p:cNvPr>
          <p:cNvCxnSpPr>
            <a:cxnSpLocks/>
          </p:cNvCxnSpPr>
          <p:nvPr/>
        </p:nvCxnSpPr>
        <p:spPr>
          <a:xfrm>
            <a:off x="1383311" y="2883017"/>
            <a:ext cx="86923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Google Shape;137;p20">
            <a:extLst>
              <a:ext uri="{FF2B5EF4-FFF2-40B4-BE49-F238E27FC236}">
                <a16:creationId xmlns:a16="http://schemas.microsoft.com/office/drawing/2014/main" id="{235C9BD6-7B5B-FCA7-0DA8-9F21C8EAECA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506" y="3916027"/>
            <a:ext cx="412599" cy="41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9;p20">
            <a:extLst>
              <a:ext uri="{FF2B5EF4-FFF2-40B4-BE49-F238E27FC236}">
                <a16:creationId xmlns:a16="http://schemas.microsoft.com/office/drawing/2014/main" id="{38A4A3D7-C2F8-FE2C-1220-9F3F19CCFA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506" y="3249719"/>
            <a:ext cx="412599" cy="41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 descr="CanCOGeN">
            <a:extLst>
              <a:ext uri="{FF2B5EF4-FFF2-40B4-BE49-F238E27FC236}">
                <a16:creationId xmlns:a16="http://schemas.microsoft.com/office/drawing/2014/main" id="{3F55E9A1-5F07-794B-3779-E6D4C3C20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r="18324"/>
          <a:stretch/>
        </p:blipFill>
        <p:spPr bwMode="auto">
          <a:xfrm>
            <a:off x="327243" y="5864536"/>
            <a:ext cx="2968378" cy="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oogle Shape;131;p20">
            <a:extLst>
              <a:ext uri="{FF2B5EF4-FFF2-40B4-BE49-F238E27FC236}">
                <a16:creationId xmlns:a16="http://schemas.microsoft.com/office/drawing/2014/main" id="{16BC2F46-A65F-5D02-AF45-89B5658DFD9A}"/>
              </a:ext>
            </a:extLst>
          </p:cNvPr>
          <p:cNvCxnSpPr>
            <a:cxnSpLocks/>
          </p:cNvCxnSpPr>
          <p:nvPr/>
        </p:nvCxnSpPr>
        <p:spPr>
          <a:xfrm>
            <a:off x="1420985" y="3539045"/>
            <a:ext cx="86923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31;p20">
            <a:extLst>
              <a:ext uri="{FF2B5EF4-FFF2-40B4-BE49-F238E27FC236}">
                <a16:creationId xmlns:a16="http://schemas.microsoft.com/office/drawing/2014/main" id="{66849781-B856-A5A5-1217-B2FF63A036A1}"/>
              </a:ext>
            </a:extLst>
          </p:cNvPr>
          <p:cNvCxnSpPr>
            <a:cxnSpLocks/>
          </p:cNvCxnSpPr>
          <p:nvPr/>
        </p:nvCxnSpPr>
        <p:spPr>
          <a:xfrm>
            <a:off x="1420985" y="4202578"/>
            <a:ext cx="86923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31;p20">
            <a:extLst>
              <a:ext uri="{FF2B5EF4-FFF2-40B4-BE49-F238E27FC236}">
                <a16:creationId xmlns:a16="http://schemas.microsoft.com/office/drawing/2014/main" id="{BD61400B-8D15-65FA-82AD-76AB8851C58A}"/>
              </a:ext>
            </a:extLst>
          </p:cNvPr>
          <p:cNvCxnSpPr>
            <a:cxnSpLocks/>
          </p:cNvCxnSpPr>
          <p:nvPr/>
        </p:nvCxnSpPr>
        <p:spPr>
          <a:xfrm>
            <a:off x="4356970" y="2883017"/>
            <a:ext cx="86923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31;p20">
            <a:extLst>
              <a:ext uri="{FF2B5EF4-FFF2-40B4-BE49-F238E27FC236}">
                <a16:creationId xmlns:a16="http://schemas.microsoft.com/office/drawing/2014/main" id="{61F0285D-CB5B-96B0-B578-F039B78622EB}"/>
              </a:ext>
            </a:extLst>
          </p:cNvPr>
          <p:cNvCxnSpPr>
            <a:cxnSpLocks/>
          </p:cNvCxnSpPr>
          <p:nvPr/>
        </p:nvCxnSpPr>
        <p:spPr>
          <a:xfrm>
            <a:off x="4394644" y="3539045"/>
            <a:ext cx="86923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131;p20">
            <a:extLst>
              <a:ext uri="{FF2B5EF4-FFF2-40B4-BE49-F238E27FC236}">
                <a16:creationId xmlns:a16="http://schemas.microsoft.com/office/drawing/2014/main" id="{4C4C7D0D-4980-0993-BD05-59258FFE25C8}"/>
              </a:ext>
            </a:extLst>
          </p:cNvPr>
          <p:cNvCxnSpPr>
            <a:cxnSpLocks/>
          </p:cNvCxnSpPr>
          <p:nvPr/>
        </p:nvCxnSpPr>
        <p:spPr>
          <a:xfrm>
            <a:off x="4394644" y="4202578"/>
            <a:ext cx="86923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" name="Picture 2" descr="Buy Fresh Gala Apples Online | Walmart Canada">
            <a:extLst>
              <a:ext uri="{FF2B5EF4-FFF2-40B4-BE49-F238E27FC236}">
                <a16:creationId xmlns:a16="http://schemas.microsoft.com/office/drawing/2014/main" id="{4B6D09C1-394B-2E78-DC7B-107EDF4CC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794" y="2379372"/>
            <a:ext cx="764873" cy="76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2694C4C-C680-BA90-FA01-77C153A532E2}"/>
              </a:ext>
            </a:extLst>
          </p:cNvPr>
          <p:cNvGrpSpPr/>
          <p:nvPr/>
        </p:nvGrpSpPr>
        <p:grpSpPr>
          <a:xfrm>
            <a:off x="5428855" y="1264967"/>
            <a:ext cx="5867756" cy="4486883"/>
            <a:chOff x="5965230" y="1251969"/>
            <a:chExt cx="5867756" cy="4486883"/>
          </a:xfrm>
        </p:grpSpPr>
        <p:sp>
          <p:nvSpPr>
            <p:cNvPr id="16" name="Google Shape;121;p20">
              <a:extLst>
                <a:ext uri="{FF2B5EF4-FFF2-40B4-BE49-F238E27FC236}">
                  <a16:creationId xmlns:a16="http://schemas.microsoft.com/office/drawing/2014/main" id="{A4F135B4-287F-4B49-9113-CFB326D56320}"/>
                </a:ext>
              </a:extLst>
            </p:cNvPr>
            <p:cNvSpPr txBox="1"/>
            <p:nvPr/>
          </p:nvSpPr>
          <p:spPr>
            <a:xfrm>
              <a:off x="5978520" y="2773485"/>
              <a:ext cx="2428800" cy="128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National database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(NML PHAC)</a:t>
              </a: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  <a:p>
              <a:pPr marL="165100" lvl="0" algn="l" rtl="0"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00"/>
              </a:pP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17" name="Google Shape;129;p20">
              <a:extLst>
                <a:ext uri="{FF2B5EF4-FFF2-40B4-BE49-F238E27FC236}">
                  <a16:creationId xmlns:a16="http://schemas.microsoft.com/office/drawing/2014/main" id="{BD61D999-EBF9-B43C-8F10-76855B5F951E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42675" y="2404530"/>
              <a:ext cx="597900" cy="287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F79B0A-61A9-8A4D-6393-84D8E78EB8A9}"/>
                </a:ext>
              </a:extLst>
            </p:cNvPr>
            <p:cNvSpPr txBox="1"/>
            <p:nvPr/>
          </p:nvSpPr>
          <p:spPr>
            <a:xfrm>
              <a:off x="6268825" y="1251969"/>
              <a:ext cx="17273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Integrate</a:t>
              </a:r>
            </a:p>
          </p:txBody>
        </p:sp>
        <p:cxnSp>
          <p:nvCxnSpPr>
            <p:cNvPr id="19" name="Google Shape;134;p20">
              <a:extLst>
                <a:ext uri="{FF2B5EF4-FFF2-40B4-BE49-F238E27FC236}">
                  <a16:creationId xmlns:a16="http://schemas.microsoft.com/office/drawing/2014/main" id="{59DD995C-245D-F036-E693-800E5468AFFE}"/>
                </a:ext>
              </a:extLst>
            </p:cNvPr>
            <p:cNvCxnSpPr>
              <a:cxnSpLocks/>
            </p:cNvCxnSpPr>
            <p:nvPr/>
          </p:nvCxnSpPr>
          <p:spPr>
            <a:xfrm>
              <a:off x="7159537" y="3948996"/>
              <a:ext cx="0" cy="52611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" name="Google Shape;121;p20">
              <a:extLst>
                <a:ext uri="{FF2B5EF4-FFF2-40B4-BE49-F238E27FC236}">
                  <a16:creationId xmlns:a16="http://schemas.microsoft.com/office/drawing/2014/main" id="{DCAD47C1-AC7D-EC62-9560-3C9F603F5765}"/>
                </a:ext>
              </a:extLst>
            </p:cNvPr>
            <p:cNvSpPr txBox="1"/>
            <p:nvPr/>
          </p:nvSpPr>
          <p:spPr>
            <a:xfrm>
              <a:off x="5965230" y="4455452"/>
              <a:ext cx="2428800" cy="128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National surveillance priorities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(coordinated response)</a:t>
              </a: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  <a:p>
              <a:pPr marL="165100" lvl="0" algn="l" rtl="0"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00"/>
              </a:pP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21" name="Picture 4" descr="Download free photo of Technical,locked,closed,shutdown,security - from  needpix.com">
              <a:extLst>
                <a:ext uri="{FF2B5EF4-FFF2-40B4-BE49-F238E27FC236}">
                  <a16:creationId xmlns:a16="http://schemas.microsoft.com/office/drawing/2014/main" id="{B48A6DFE-CB5C-ABAB-75A6-3CB89800D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318" y="2081665"/>
              <a:ext cx="75120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120;p20">
              <a:extLst>
                <a:ext uri="{FF2B5EF4-FFF2-40B4-BE49-F238E27FC236}">
                  <a16:creationId xmlns:a16="http://schemas.microsoft.com/office/drawing/2014/main" id="{736C3411-CF35-3973-6485-4C7A6F6985E0}"/>
                </a:ext>
              </a:extLst>
            </p:cNvPr>
            <p:cNvSpPr txBox="1"/>
            <p:nvPr/>
          </p:nvSpPr>
          <p:spPr>
            <a:xfrm>
              <a:off x="8895702" y="3444411"/>
              <a:ext cx="24288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NCBI </a:t>
              </a: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3" name="Google Shape;140;p20">
              <a:extLst>
                <a:ext uri="{FF2B5EF4-FFF2-40B4-BE49-F238E27FC236}">
                  <a16:creationId xmlns:a16="http://schemas.microsoft.com/office/drawing/2014/main" id="{9B0849F6-B135-208A-93C7-954EB1C7270F}"/>
                </a:ext>
              </a:extLst>
            </p:cNvPr>
            <p:cNvSpPr txBox="1"/>
            <p:nvPr/>
          </p:nvSpPr>
          <p:spPr>
            <a:xfrm>
              <a:off x="8799085" y="2069503"/>
              <a:ext cx="2517252" cy="89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GISAID </a:t>
              </a: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4" name="Google Shape;140;p20">
              <a:extLst>
                <a:ext uri="{FF2B5EF4-FFF2-40B4-BE49-F238E27FC236}">
                  <a16:creationId xmlns:a16="http://schemas.microsoft.com/office/drawing/2014/main" id="{4DCB938A-245B-396E-E2C1-1CD89888E593}"/>
                </a:ext>
              </a:extLst>
            </p:cNvPr>
            <p:cNvSpPr txBox="1"/>
            <p:nvPr/>
          </p:nvSpPr>
          <p:spPr>
            <a:xfrm>
              <a:off x="8895701" y="4738081"/>
              <a:ext cx="2937285" cy="89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err="1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VirusSeq</a:t>
              </a:r>
              <a:r>
                <a:rPr lang="en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Data Portal </a:t>
              </a: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05092A79-A4C0-8ED0-0951-FC88DD58B431}"/>
                </a:ext>
              </a:extLst>
            </p:cNvPr>
            <p:cNvSpPr/>
            <p:nvPr/>
          </p:nvSpPr>
          <p:spPr>
            <a:xfrm>
              <a:off x="8279118" y="2362210"/>
              <a:ext cx="439438" cy="3064947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32C47A-DAB8-3E26-CF25-AAE7E0F8F4C8}"/>
              </a:ext>
            </a:extLst>
          </p:cNvPr>
          <p:cNvSpPr txBox="1"/>
          <p:nvPr/>
        </p:nvSpPr>
        <p:spPr>
          <a:xfrm>
            <a:off x="8569972" y="1272301"/>
            <a:ext cx="2274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Disseminate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503DD-1D01-1833-442D-C35E4A3B13C6}"/>
              </a:ext>
            </a:extLst>
          </p:cNvPr>
          <p:cNvSpPr txBox="1"/>
          <p:nvPr/>
        </p:nvSpPr>
        <p:spPr>
          <a:xfrm>
            <a:off x="784506" y="1272300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Collect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C47DF2-E283-FCE7-E136-32EC02A5A45B}"/>
              </a:ext>
            </a:extLst>
          </p:cNvPr>
          <p:cNvSpPr txBox="1"/>
          <p:nvPr/>
        </p:nvSpPr>
        <p:spPr>
          <a:xfrm>
            <a:off x="443290" y="56997"/>
            <a:ext cx="113476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         Data flow for Canadian SARS-CoV-2 genomic surveillance would be complicated by data heterogeneity</a:t>
            </a:r>
            <a:r>
              <a:rPr lang="en-US" sz="360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EA248D-834E-703F-DAC2-5D85F4252CC7}"/>
              </a:ext>
            </a:extLst>
          </p:cNvPr>
          <p:cNvSpPr txBox="1"/>
          <p:nvPr/>
        </p:nvSpPr>
        <p:spPr>
          <a:xfrm>
            <a:off x="327243" y="4680952"/>
            <a:ext cx="4541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Samples &amp; contextual data collected at frontlines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Sequenced by different labs/services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Different provincial systems/priorities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Submitted to national DB (PHAC)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1D04FB-0485-608B-BB2C-CF3CBC8217ED}"/>
              </a:ext>
            </a:extLst>
          </p:cNvPr>
          <p:cNvSpPr txBox="1"/>
          <p:nvPr/>
        </p:nvSpPr>
        <p:spPr>
          <a:xfrm>
            <a:off x="2583064" y="1751854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heterogeneity: slows down analysis</a:t>
            </a:r>
          </a:p>
        </p:txBody>
      </p:sp>
      <p:sp>
        <p:nvSpPr>
          <p:cNvPr id="34" name="Slide Number Placeholder 1">
            <a:extLst>
              <a:ext uri="{FF2B5EF4-FFF2-40B4-BE49-F238E27FC236}">
                <a16:creationId xmlns:a16="http://schemas.microsoft.com/office/drawing/2014/main" id="{43D301BE-47ED-9EC8-4E0C-51D9E2FDB6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5E6A82-FFEE-2720-E245-DB4230BCE9D2}"/>
              </a:ext>
            </a:extLst>
          </p:cNvPr>
          <p:cNvSpPr/>
          <p:nvPr/>
        </p:nvSpPr>
        <p:spPr>
          <a:xfrm>
            <a:off x="718226" y="1091386"/>
            <a:ext cx="6777039" cy="452431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000000"/>
                </a:solidFill>
              </a:rPr>
              <a:t>SARS-CoV-2 Domain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Repository accession numbers and identifiers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Sample collection and processing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Host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Host exposure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Host reinfection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Host vaccination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Sequencing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Bioinformatics and quality control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Lineage and variant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Pathogen diagnostic testing details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Provenance and attribution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F5A45E-52BB-1F8C-59C0-FA4EC4E06F47}"/>
              </a:ext>
            </a:extLst>
          </p:cNvPr>
          <p:cNvSpPr txBox="1"/>
          <p:nvPr/>
        </p:nvSpPr>
        <p:spPr>
          <a:xfrm>
            <a:off x="323462" y="223635"/>
            <a:ext cx="10335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</a:t>
            </a:r>
            <a:r>
              <a:rPr lang="en-US" sz="3600" dirty="0" err="1"/>
              <a:t>CanCOGeN</a:t>
            </a:r>
            <a:r>
              <a:rPr lang="en-US" sz="3600" dirty="0"/>
              <a:t> SARS-CoV-2 Contextual Data Standard </a:t>
            </a:r>
          </a:p>
        </p:txBody>
      </p:sp>
      <p:pic>
        <p:nvPicPr>
          <p:cNvPr id="4" name="Picture 4" descr="CanCOGeN">
            <a:extLst>
              <a:ext uri="{FF2B5EF4-FFF2-40B4-BE49-F238E27FC236}">
                <a16:creationId xmlns:a16="http://schemas.microsoft.com/office/drawing/2014/main" id="{EEBDD76C-73D8-1DF4-719C-EA54250BC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r="18324"/>
          <a:stretch/>
        </p:blipFill>
        <p:spPr bwMode="auto">
          <a:xfrm>
            <a:off x="323462" y="5757138"/>
            <a:ext cx="2966148" cy="8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F65271-8D84-1299-53F9-FD8E29101BDF}"/>
              </a:ext>
            </a:extLst>
          </p:cNvPr>
          <p:cNvSpPr txBox="1"/>
          <p:nvPr/>
        </p:nvSpPr>
        <p:spPr>
          <a:xfrm>
            <a:off x="7968819" y="1320878"/>
            <a:ext cx="3072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Used ~24 ontologies, &gt;1000 ontologized terms</a:t>
            </a:r>
          </a:p>
          <a:p>
            <a:endParaRPr lang="en-US" sz="2400" b="1" dirty="0"/>
          </a:p>
          <a:p>
            <a:r>
              <a:rPr lang="en-US" sz="2400" b="1" dirty="0"/>
              <a:t>Standardized null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B446E-1625-C3FA-F7BD-4E5753F0D3FE}"/>
              </a:ext>
            </a:extLst>
          </p:cNvPr>
          <p:cNvSpPr txBox="1"/>
          <p:nvPr/>
        </p:nvSpPr>
        <p:spPr>
          <a:xfrm>
            <a:off x="7968819" y="3907701"/>
            <a:ext cx="3072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33 required fields</a:t>
            </a:r>
          </a:p>
          <a:p>
            <a:r>
              <a:rPr lang="en-US" sz="2400" b="1" dirty="0"/>
              <a:t>(who sequenced it, when/where/what was sampled, how sequenced, </a:t>
            </a:r>
            <a:r>
              <a:rPr lang="en-US" sz="2400" b="1" dirty="0" err="1"/>
              <a:t>binfx</a:t>
            </a:r>
            <a:r>
              <a:rPr lang="en-US" sz="2400" b="1" dirty="0"/>
              <a:t>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B808CB35-A83A-D3E9-155B-81816ED2D3F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48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;p20">
            <a:extLst>
              <a:ext uri="{FF2B5EF4-FFF2-40B4-BE49-F238E27FC236}">
                <a16:creationId xmlns:a16="http://schemas.microsoft.com/office/drawing/2014/main" id="{E974DDCA-1E33-2DF4-5D72-FE9E9756F186}"/>
              </a:ext>
            </a:extLst>
          </p:cNvPr>
          <p:cNvSpPr txBox="1"/>
          <p:nvPr/>
        </p:nvSpPr>
        <p:spPr>
          <a:xfrm>
            <a:off x="1861607" y="4518447"/>
            <a:ext cx="242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a typeface="Libre Baskerville"/>
                <a:cs typeface="Libre Baskerville"/>
                <a:sym typeface="Libre Baskerville"/>
              </a:rPr>
              <a:t>The </a:t>
            </a:r>
            <a:r>
              <a:rPr lang="en" dirty="0" err="1">
                <a:ea typeface="Libre Baskerville"/>
                <a:cs typeface="Libre Baskerville"/>
                <a:sym typeface="Libre Baskerville"/>
              </a:rPr>
              <a:t>DataHarmonizer</a:t>
            </a:r>
            <a:endParaRPr dirty="0">
              <a:ea typeface="Libre Baskerville"/>
              <a:cs typeface="Libre Baskerville"/>
              <a:sym typeface="Libre Baskervil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" name="Google Shape;128;p20">
            <a:extLst>
              <a:ext uri="{FF2B5EF4-FFF2-40B4-BE49-F238E27FC236}">
                <a16:creationId xmlns:a16="http://schemas.microsoft.com/office/drawing/2014/main" id="{5F86E9DA-56FA-F1F5-D7C9-4C50951B78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06" y="2589465"/>
            <a:ext cx="412599" cy="41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0;p20">
            <a:extLst>
              <a:ext uri="{FF2B5EF4-FFF2-40B4-BE49-F238E27FC236}">
                <a16:creationId xmlns:a16="http://schemas.microsoft.com/office/drawing/2014/main" id="{DB1CEDEE-5951-355A-F2AF-644C066227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7255"/>
          <a:stretch/>
        </p:blipFill>
        <p:spPr>
          <a:xfrm>
            <a:off x="2765996" y="4002513"/>
            <a:ext cx="548700" cy="5506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131;p20">
            <a:extLst>
              <a:ext uri="{FF2B5EF4-FFF2-40B4-BE49-F238E27FC236}">
                <a16:creationId xmlns:a16="http://schemas.microsoft.com/office/drawing/2014/main" id="{AAB0E820-4A1A-417B-298E-7B512A5A0B86}"/>
              </a:ext>
            </a:extLst>
          </p:cNvPr>
          <p:cNvCxnSpPr/>
          <p:nvPr/>
        </p:nvCxnSpPr>
        <p:spPr>
          <a:xfrm>
            <a:off x="1338707" y="2894168"/>
            <a:ext cx="522900" cy="60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32;p20">
            <a:extLst>
              <a:ext uri="{FF2B5EF4-FFF2-40B4-BE49-F238E27FC236}">
                <a16:creationId xmlns:a16="http://schemas.microsoft.com/office/drawing/2014/main" id="{10CB4879-BDF9-FD45-1BF8-AC1A848C40FF}"/>
              </a:ext>
            </a:extLst>
          </p:cNvPr>
          <p:cNvCxnSpPr/>
          <p:nvPr/>
        </p:nvCxnSpPr>
        <p:spPr>
          <a:xfrm rot="10800000" flipH="1">
            <a:off x="4631777" y="3502269"/>
            <a:ext cx="897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35;p20">
            <a:extLst>
              <a:ext uri="{FF2B5EF4-FFF2-40B4-BE49-F238E27FC236}">
                <a16:creationId xmlns:a16="http://schemas.microsoft.com/office/drawing/2014/main" id="{1CE64742-67BA-B5E0-E4B0-F017B12C1C32}"/>
              </a:ext>
            </a:extLst>
          </p:cNvPr>
          <p:cNvCxnSpPr/>
          <p:nvPr/>
        </p:nvCxnSpPr>
        <p:spPr>
          <a:xfrm>
            <a:off x="1263707" y="3526393"/>
            <a:ext cx="5979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" name="Google Shape;137;p20">
            <a:extLst>
              <a:ext uri="{FF2B5EF4-FFF2-40B4-BE49-F238E27FC236}">
                <a16:creationId xmlns:a16="http://schemas.microsoft.com/office/drawing/2014/main" id="{9B6ED86B-EA1D-648C-15DA-DDC8BA6E03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06" y="3916027"/>
            <a:ext cx="412599" cy="4128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138;p20">
            <a:extLst>
              <a:ext uri="{FF2B5EF4-FFF2-40B4-BE49-F238E27FC236}">
                <a16:creationId xmlns:a16="http://schemas.microsoft.com/office/drawing/2014/main" id="{46BFDB72-0741-1F48-201C-FDB34202DF70}"/>
              </a:ext>
            </a:extLst>
          </p:cNvPr>
          <p:cNvCxnSpPr/>
          <p:nvPr/>
        </p:nvCxnSpPr>
        <p:spPr>
          <a:xfrm rot="10800000" flipH="1">
            <a:off x="1338707" y="3558537"/>
            <a:ext cx="522900" cy="60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139;p20">
            <a:extLst>
              <a:ext uri="{FF2B5EF4-FFF2-40B4-BE49-F238E27FC236}">
                <a16:creationId xmlns:a16="http://schemas.microsoft.com/office/drawing/2014/main" id="{0B366792-DC18-2A7E-1F7B-47D49116AC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06" y="3249719"/>
            <a:ext cx="412599" cy="4128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C98FA6-04D7-1BAA-03FE-AB9F0A02DF81}"/>
              </a:ext>
            </a:extLst>
          </p:cNvPr>
          <p:cNvSpPr txBox="1"/>
          <p:nvPr/>
        </p:nvSpPr>
        <p:spPr>
          <a:xfrm>
            <a:off x="511762" y="1407621"/>
            <a:ext cx="909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Collect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044B1-FAF8-A71E-FCD6-FAC87639613D}"/>
              </a:ext>
            </a:extLst>
          </p:cNvPr>
          <p:cNvSpPr txBox="1"/>
          <p:nvPr/>
        </p:nvSpPr>
        <p:spPr>
          <a:xfrm>
            <a:off x="2297568" y="2085111"/>
            <a:ext cx="1437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Standardize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55771-C691-424A-4E0B-D24DB9BF1F06}"/>
              </a:ext>
            </a:extLst>
          </p:cNvPr>
          <p:cNvSpPr txBox="1"/>
          <p:nvPr/>
        </p:nvSpPr>
        <p:spPr>
          <a:xfrm>
            <a:off x="6783630" y="1396046"/>
            <a:ext cx="1150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Integrate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11D5A-C8E8-20B7-8D0A-EEA2D357C7FF}"/>
              </a:ext>
            </a:extLst>
          </p:cNvPr>
          <p:cNvSpPr txBox="1"/>
          <p:nvPr/>
        </p:nvSpPr>
        <p:spPr>
          <a:xfrm>
            <a:off x="9362517" y="1417675"/>
            <a:ext cx="1492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Disseminate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2CCEA-8E64-B0B6-35F4-8480AB4385CF}"/>
              </a:ext>
            </a:extLst>
          </p:cNvPr>
          <p:cNvSpPr txBox="1"/>
          <p:nvPr/>
        </p:nvSpPr>
        <p:spPr>
          <a:xfrm>
            <a:off x="4546971" y="208511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Upload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B38282-2672-C5A2-B7BF-F6CA451B3AE5}"/>
              </a:ext>
            </a:extLst>
          </p:cNvPr>
          <p:cNvSpPr txBox="1"/>
          <p:nvPr/>
        </p:nvSpPr>
        <p:spPr>
          <a:xfrm>
            <a:off x="4508475" y="2466219"/>
            <a:ext cx="2019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Routine and analysis-specific curation</a:t>
            </a: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58207C-F4F8-23CD-681F-90227A9431F3}"/>
              </a:ext>
            </a:extLst>
          </p:cNvPr>
          <p:cNvSpPr/>
          <p:nvPr/>
        </p:nvSpPr>
        <p:spPr>
          <a:xfrm>
            <a:off x="1958172" y="1955043"/>
            <a:ext cx="4461191" cy="304903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CanCOGeN">
            <a:extLst>
              <a:ext uri="{FF2B5EF4-FFF2-40B4-BE49-F238E27FC236}">
                <a16:creationId xmlns:a16="http://schemas.microsoft.com/office/drawing/2014/main" id="{70F8952B-1B33-5031-9140-07094822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r="18324"/>
          <a:stretch/>
        </p:blipFill>
        <p:spPr bwMode="auto">
          <a:xfrm>
            <a:off x="323462" y="5570506"/>
            <a:ext cx="3597206" cy="106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65AE4C-F4A7-5614-272D-054C1AEB9414}"/>
              </a:ext>
            </a:extLst>
          </p:cNvPr>
          <p:cNvSpPr txBox="1"/>
          <p:nvPr/>
        </p:nvSpPr>
        <p:spPr>
          <a:xfrm>
            <a:off x="3432861" y="1411344"/>
            <a:ext cx="133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Harmonize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6D2463-49D5-AF96-4390-D8FF9FBDDD4D}"/>
              </a:ext>
            </a:extLst>
          </p:cNvPr>
          <p:cNvSpPr txBox="1"/>
          <p:nvPr/>
        </p:nvSpPr>
        <p:spPr>
          <a:xfrm>
            <a:off x="-169333" y="66506"/>
            <a:ext cx="123613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Data standard development and tools to operationalize standards were critical to enabling harmonization and analyses.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FD414-B4AF-D20E-0CDC-1B167E38DFB1}"/>
              </a:ext>
            </a:extLst>
          </p:cNvPr>
          <p:cNvSpPr txBox="1"/>
          <p:nvPr/>
        </p:nvSpPr>
        <p:spPr>
          <a:xfrm>
            <a:off x="1929144" y="2498187"/>
            <a:ext cx="2127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CanCOGeN</a:t>
            </a:r>
            <a:r>
              <a:rPr lang="en-US" dirty="0"/>
              <a:t> SARS-CoV-2 Contextual Data Standard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B421C-0ED4-41CF-6751-D5B2D1C27566}"/>
              </a:ext>
            </a:extLst>
          </p:cNvPr>
          <p:cNvSpPr txBox="1"/>
          <p:nvPr/>
        </p:nvSpPr>
        <p:spPr>
          <a:xfrm>
            <a:off x="2835865" y="3279302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9916CE-CE13-F71F-F5D1-E3FF538EFA32}"/>
              </a:ext>
            </a:extLst>
          </p:cNvPr>
          <p:cNvGrpSpPr/>
          <p:nvPr/>
        </p:nvGrpSpPr>
        <p:grpSpPr>
          <a:xfrm>
            <a:off x="6144548" y="2055609"/>
            <a:ext cx="5594365" cy="3873758"/>
            <a:chOff x="5949323" y="2081665"/>
            <a:chExt cx="5594365" cy="3873758"/>
          </a:xfrm>
        </p:grpSpPr>
        <p:sp>
          <p:nvSpPr>
            <p:cNvPr id="25" name="Google Shape;121;p20">
              <a:extLst>
                <a:ext uri="{FF2B5EF4-FFF2-40B4-BE49-F238E27FC236}">
                  <a16:creationId xmlns:a16="http://schemas.microsoft.com/office/drawing/2014/main" id="{B4B27901-DF31-4625-60CC-B14A6AC83B81}"/>
                </a:ext>
              </a:extLst>
            </p:cNvPr>
            <p:cNvSpPr txBox="1"/>
            <p:nvPr/>
          </p:nvSpPr>
          <p:spPr>
            <a:xfrm>
              <a:off x="5978520" y="2773485"/>
              <a:ext cx="2428800" cy="128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National database</a:t>
              </a: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26" name="Google Shape;129;p20">
              <a:extLst>
                <a:ext uri="{FF2B5EF4-FFF2-40B4-BE49-F238E27FC236}">
                  <a16:creationId xmlns:a16="http://schemas.microsoft.com/office/drawing/2014/main" id="{076E0ED4-4893-DAFD-5E9A-4B2E027D1554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42675" y="2404530"/>
              <a:ext cx="597900" cy="2870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" name="Google Shape;134;p20">
              <a:extLst>
                <a:ext uri="{FF2B5EF4-FFF2-40B4-BE49-F238E27FC236}">
                  <a16:creationId xmlns:a16="http://schemas.microsoft.com/office/drawing/2014/main" id="{BBD9AB4E-1ECB-6168-4E83-1EBAD466E5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1292" y="3726043"/>
              <a:ext cx="5627" cy="74556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" name="Google Shape;121;p20">
              <a:extLst>
                <a:ext uri="{FF2B5EF4-FFF2-40B4-BE49-F238E27FC236}">
                  <a16:creationId xmlns:a16="http://schemas.microsoft.com/office/drawing/2014/main" id="{E54B173D-6ACD-944C-AA46-0091D669EB61}"/>
                </a:ext>
              </a:extLst>
            </p:cNvPr>
            <p:cNvSpPr txBox="1"/>
            <p:nvPr/>
          </p:nvSpPr>
          <p:spPr>
            <a:xfrm>
              <a:off x="5949323" y="4496495"/>
              <a:ext cx="2428800" cy="128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National surveillance priorities</a:t>
              </a: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  <a:p>
              <a:pPr marL="165100" lvl="0" algn="l" rtl="0">
                <a:spcBef>
                  <a:spcPts val="500"/>
                </a:spcBef>
                <a:spcAft>
                  <a:spcPts val="0"/>
                </a:spcAft>
                <a:buClr>
                  <a:schemeClr val="dk2"/>
                </a:buClr>
                <a:buSzPts val="1000"/>
              </a:pP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29" name="Picture 4" descr="Download free photo of Technical,locked,closed,shutdown,security - from  needpix.com">
              <a:extLst>
                <a:ext uri="{FF2B5EF4-FFF2-40B4-BE49-F238E27FC236}">
                  <a16:creationId xmlns:a16="http://schemas.microsoft.com/office/drawing/2014/main" id="{B190B9D7-105C-6C66-4E11-259982145F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1318" y="2081665"/>
              <a:ext cx="751205" cy="742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Google Shape;120;p20">
              <a:extLst>
                <a:ext uri="{FF2B5EF4-FFF2-40B4-BE49-F238E27FC236}">
                  <a16:creationId xmlns:a16="http://schemas.microsoft.com/office/drawing/2014/main" id="{C5FF7886-17A3-4265-4B6D-E4313775CE6B}"/>
                </a:ext>
              </a:extLst>
            </p:cNvPr>
            <p:cNvSpPr txBox="1"/>
            <p:nvPr/>
          </p:nvSpPr>
          <p:spPr>
            <a:xfrm>
              <a:off x="8326225" y="3628523"/>
              <a:ext cx="24288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NCBI</a:t>
              </a: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1" name="Google Shape;140;p20">
              <a:extLst>
                <a:ext uri="{FF2B5EF4-FFF2-40B4-BE49-F238E27FC236}">
                  <a16:creationId xmlns:a16="http://schemas.microsoft.com/office/drawing/2014/main" id="{9B29DB7D-33F2-45DE-15BC-A8C886A80FC6}"/>
                </a:ext>
              </a:extLst>
            </p:cNvPr>
            <p:cNvSpPr txBox="1"/>
            <p:nvPr/>
          </p:nvSpPr>
          <p:spPr>
            <a:xfrm>
              <a:off x="8407320" y="2149122"/>
              <a:ext cx="2517252" cy="89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GISAID</a:t>
              </a: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2" name="Google Shape;140;p20">
              <a:extLst>
                <a:ext uri="{FF2B5EF4-FFF2-40B4-BE49-F238E27FC236}">
                  <a16:creationId xmlns:a16="http://schemas.microsoft.com/office/drawing/2014/main" id="{E44B9178-9B75-FEA8-2E5E-E827BA721077}"/>
                </a:ext>
              </a:extLst>
            </p:cNvPr>
            <p:cNvSpPr txBox="1"/>
            <p:nvPr/>
          </p:nvSpPr>
          <p:spPr>
            <a:xfrm>
              <a:off x="8606403" y="5056323"/>
              <a:ext cx="2937285" cy="89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err="1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VirusSeq</a:t>
              </a:r>
              <a:r>
                <a:rPr lang="en" sz="2400" b="1" dirty="0">
                  <a:solidFill>
                    <a:schemeClr val="dk2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Data Portal</a:t>
              </a:r>
              <a:endParaRPr sz="2400" dirty="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D600ACC5-03E3-F680-2063-1537B8B6A4B9}"/>
                </a:ext>
              </a:extLst>
            </p:cNvPr>
            <p:cNvSpPr/>
            <p:nvPr/>
          </p:nvSpPr>
          <p:spPr>
            <a:xfrm>
              <a:off x="8279118" y="2362210"/>
              <a:ext cx="439438" cy="3064947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82FAA1A-E5F1-ED92-D973-AB222AB55698}"/>
              </a:ext>
            </a:extLst>
          </p:cNvPr>
          <p:cNvSpPr txBox="1"/>
          <p:nvPr/>
        </p:nvSpPr>
        <p:spPr>
          <a:xfrm>
            <a:off x="4546971" y="3688032"/>
            <a:ext cx="1657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Real-time response to changing data needs</a:t>
            </a:r>
          </a:p>
          <a:p>
            <a:br>
              <a:rPr lang="en-US" b="1" dirty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69A77FC5-504A-323C-D006-C2E57E3BC49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F45EC8-3E88-1329-07F8-8B034DE6A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586" y="4100626"/>
            <a:ext cx="9571313" cy="1929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B9146C-8B2B-501D-E850-FBC0DA5C00D3}"/>
              </a:ext>
            </a:extLst>
          </p:cNvPr>
          <p:cNvSpPr txBox="1"/>
          <p:nvPr/>
        </p:nvSpPr>
        <p:spPr>
          <a:xfrm>
            <a:off x="2259586" y="947745"/>
            <a:ext cx="81819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Tool for data entry and validation developed for </a:t>
            </a:r>
            <a:r>
              <a:rPr lang="en-US" sz="2200" dirty="0" err="1"/>
              <a:t>CanCOGeN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Spreadsheet-style text editor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Colour</a:t>
            </a:r>
            <a:r>
              <a:rPr lang="en-US" sz="2200" dirty="0"/>
              <a:t>-coding, picklists, curation features,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Guidance, curation SOP, training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5FF03-A9FB-B9D8-DDAA-EAC769458135}"/>
              </a:ext>
            </a:extLst>
          </p:cNvPr>
          <p:cNvSpPr txBox="1"/>
          <p:nvPr/>
        </p:nvSpPr>
        <p:spPr>
          <a:xfrm>
            <a:off x="439628" y="4148893"/>
            <a:ext cx="19536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Save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Open existing file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Export to chosen format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A82B6-BDDE-499A-1D5C-B8D21C0C5DB1}"/>
              </a:ext>
            </a:extLst>
          </p:cNvPr>
          <p:cNvSpPr txBox="1"/>
          <p:nvPr/>
        </p:nvSpPr>
        <p:spPr>
          <a:xfrm>
            <a:off x="1114956" y="2696560"/>
            <a:ext cx="17393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View all fields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View required fields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Move to desired field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DE0AF-96A8-2DEF-B39A-D69B576263E9}"/>
              </a:ext>
            </a:extLst>
          </p:cNvPr>
          <p:cNvSpPr txBox="1"/>
          <p:nvPr/>
        </p:nvSpPr>
        <p:spPr>
          <a:xfrm>
            <a:off x="2901562" y="2739319"/>
            <a:ext cx="1483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Validate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(check for errors or missing info)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EDEF3-764F-99A5-AB49-D110FF1F8369}"/>
              </a:ext>
            </a:extLst>
          </p:cNvPr>
          <p:cNvSpPr txBox="1"/>
          <p:nvPr/>
        </p:nvSpPr>
        <p:spPr>
          <a:xfrm>
            <a:off x="5387827" y="2697546"/>
            <a:ext cx="1483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Double click on field labels for guidance on how to fill them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CD7AA4-C164-17B6-B170-4F8A92FE40C1}"/>
              </a:ext>
            </a:extLst>
          </p:cNvPr>
          <p:cNvCxnSpPr>
            <a:cxnSpLocks/>
          </p:cNvCxnSpPr>
          <p:nvPr/>
        </p:nvCxnSpPr>
        <p:spPr>
          <a:xfrm>
            <a:off x="3797831" y="3576616"/>
            <a:ext cx="0" cy="52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7E2E3E-391F-5E68-DA62-346261693F31}"/>
              </a:ext>
            </a:extLst>
          </p:cNvPr>
          <p:cNvCxnSpPr>
            <a:cxnSpLocks/>
          </p:cNvCxnSpPr>
          <p:nvPr/>
        </p:nvCxnSpPr>
        <p:spPr>
          <a:xfrm>
            <a:off x="2340410" y="3478317"/>
            <a:ext cx="608958" cy="61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638A38-651C-4DC8-D7B8-CE6902772D3C}"/>
              </a:ext>
            </a:extLst>
          </p:cNvPr>
          <p:cNvCxnSpPr>
            <a:cxnSpLocks/>
          </p:cNvCxnSpPr>
          <p:nvPr/>
        </p:nvCxnSpPr>
        <p:spPr>
          <a:xfrm flipH="1">
            <a:off x="5930900" y="3651653"/>
            <a:ext cx="1" cy="1366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569164-D104-9C6D-AE38-5212C8CDC07B}"/>
              </a:ext>
            </a:extLst>
          </p:cNvPr>
          <p:cNvCxnSpPr>
            <a:cxnSpLocks/>
          </p:cNvCxnSpPr>
          <p:nvPr/>
        </p:nvCxnSpPr>
        <p:spPr>
          <a:xfrm>
            <a:off x="1650380" y="4305739"/>
            <a:ext cx="6092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1AA85E-51C8-E2CC-7A38-D28E17E783DF}"/>
              </a:ext>
            </a:extLst>
          </p:cNvPr>
          <p:cNvSpPr txBox="1"/>
          <p:nvPr/>
        </p:nvSpPr>
        <p:spPr>
          <a:xfrm>
            <a:off x="574392" y="6043113"/>
            <a:ext cx="11184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Find the fields you need, learn what to put in them, fill the ones that apply to your sample, check the info is right.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1EC4D6-2678-18F3-778B-9E43EA46C838}"/>
              </a:ext>
            </a:extLst>
          </p:cNvPr>
          <p:cNvSpPr txBox="1"/>
          <p:nvPr/>
        </p:nvSpPr>
        <p:spPr>
          <a:xfrm>
            <a:off x="4301829" y="2750690"/>
            <a:ext cx="1047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Learn your way around the system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D263DE-E0B5-015D-4D20-5027645FC467}"/>
              </a:ext>
            </a:extLst>
          </p:cNvPr>
          <p:cNvCxnSpPr>
            <a:cxnSpLocks/>
          </p:cNvCxnSpPr>
          <p:nvPr/>
        </p:nvCxnSpPr>
        <p:spPr>
          <a:xfrm flipH="1">
            <a:off x="4467906" y="3532067"/>
            <a:ext cx="298444" cy="578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0C4CB6-2EA3-F606-3543-AD95550354D8}"/>
              </a:ext>
            </a:extLst>
          </p:cNvPr>
          <p:cNvSpPr txBox="1"/>
          <p:nvPr/>
        </p:nvSpPr>
        <p:spPr>
          <a:xfrm>
            <a:off x="-98504" y="234289"/>
            <a:ext cx="12455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</a:t>
            </a:r>
            <a:r>
              <a:rPr lang="en-US" sz="3000" dirty="0" err="1"/>
              <a:t>DataHarmonizer</a:t>
            </a:r>
            <a:r>
              <a:rPr lang="en-US" sz="3000" dirty="0"/>
              <a:t> enables standardized data entry and validation.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18C27-4869-8D3F-A1CA-A6030585B714}"/>
              </a:ext>
            </a:extLst>
          </p:cNvPr>
          <p:cNvSpPr txBox="1"/>
          <p:nvPr/>
        </p:nvSpPr>
        <p:spPr>
          <a:xfrm>
            <a:off x="7956601" y="2560953"/>
            <a:ext cx="3874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Every submitting provincial public health lab has an instance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691771-4D38-FADE-A4B1-C85168F6CB23}"/>
              </a:ext>
            </a:extLst>
          </p:cNvPr>
          <p:cNvSpPr txBox="1"/>
          <p:nvPr/>
        </p:nvSpPr>
        <p:spPr>
          <a:xfrm>
            <a:off x="7874092" y="3572455"/>
            <a:ext cx="4897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  <a:t>*Data upload format:  </a:t>
            </a:r>
            <a:r>
              <a:rPr lang="en-CA" dirty="0"/>
              <a:t>xlsx</a:t>
            </a:r>
            <a: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  <a:t>, </a:t>
            </a:r>
            <a:r>
              <a:rPr lang="en-CA" dirty="0" err="1"/>
              <a:t>xls</a:t>
            </a:r>
            <a: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  <a:t>, </a:t>
            </a:r>
            <a:r>
              <a:rPr lang="en-CA" dirty="0" err="1"/>
              <a:t>tsv</a:t>
            </a:r>
            <a: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  <a:t> and </a:t>
            </a:r>
            <a:r>
              <a:rPr lang="en-CA" dirty="0"/>
              <a:t>csv</a:t>
            </a:r>
            <a: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endParaRPr lang="en-US" dirty="0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33955B72-17FF-DA07-4BD8-218C24CE754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83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18FFAD-32D2-2AF4-15F9-1562D753D93A}"/>
              </a:ext>
            </a:extLst>
          </p:cNvPr>
          <p:cNvSpPr txBox="1"/>
          <p:nvPr/>
        </p:nvSpPr>
        <p:spPr>
          <a:xfrm>
            <a:off x="780586" y="118002"/>
            <a:ext cx="10773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 transformation is required for different downstream destinations of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39CF4-FE77-B85C-3957-2D7FC7E991C5}"/>
              </a:ext>
            </a:extLst>
          </p:cNvPr>
          <p:cNvSpPr txBox="1"/>
          <p:nvPr/>
        </p:nvSpPr>
        <p:spPr>
          <a:xfrm>
            <a:off x="1166962" y="3636545"/>
            <a:ext cx="106809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Enter data once, export in different submission formats i.e. GISAID, </a:t>
            </a:r>
            <a:r>
              <a:rPr lang="en-US" sz="2200" dirty="0" err="1"/>
              <a:t>VirusSeq</a:t>
            </a:r>
            <a:r>
              <a:rPr lang="en-US" sz="2200" dirty="0"/>
              <a:t> Data Portal, NCBI </a:t>
            </a:r>
            <a:r>
              <a:rPr lang="en-US" sz="2200" dirty="0" err="1"/>
              <a:t>BioSample</a:t>
            </a:r>
            <a:r>
              <a:rPr lang="en-US" sz="2200" dirty="0"/>
              <a:t> as well as the national database (NML-LIMS).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B8A15D-60EF-3CB5-DF67-AE9BAD4DBDDB}"/>
              </a:ext>
            </a:extLst>
          </p:cNvPr>
          <p:cNvSpPr/>
          <p:nvPr/>
        </p:nvSpPr>
        <p:spPr>
          <a:xfrm>
            <a:off x="780586" y="5772137"/>
            <a:ext cx="12709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Get the latest version here: </a:t>
            </a:r>
            <a:r>
              <a:rPr lang="en-US" sz="1800" dirty="0">
                <a:hlinkClick r:id="rId3"/>
              </a:rPr>
              <a:t>https://github.com/cidgoh/pathogen-genomics-package</a:t>
            </a:r>
            <a:endParaRPr lang="en-US" sz="1800" dirty="0"/>
          </a:p>
          <a:p>
            <a:r>
              <a:rPr lang="en-US" sz="1800" dirty="0" err="1"/>
              <a:t>MGen</a:t>
            </a:r>
            <a:r>
              <a:rPr lang="en-US" sz="1800" dirty="0"/>
              <a:t>, 2022: https://</a:t>
            </a:r>
            <a:r>
              <a:rPr lang="en-US" sz="1800" dirty="0" err="1"/>
              <a:t>www.microbiologyresearch.org</a:t>
            </a:r>
            <a:r>
              <a:rPr lang="en-US" sz="1800" dirty="0"/>
              <a:t>/content/journal/</a:t>
            </a:r>
            <a:r>
              <a:rPr lang="en-US" sz="1800" dirty="0" err="1"/>
              <a:t>mgen</a:t>
            </a:r>
            <a:r>
              <a:rPr lang="en-US" sz="1800" dirty="0"/>
              <a:t>/10.1099/mgen.0.000908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6EE57-792E-F6E1-A67F-04054641E635}"/>
              </a:ext>
            </a:extLst>
          </p:cNvPr>
          <p:cNvSpPr txBox="1"/>
          <p:nvPr/>
        </p:nvSpPr>
        <p:spPr>
          <a:xfrm>
            <a:off x="4030976" y="4389156"/>
            <a:ext cx="3228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Enter data once</a:t>
            </a:r>
            <a:r>
              <a:rPr lang="en-US" sz="2800" dirty="0"/>
              <a:t>, </a:t>
            </a:r>
            <a:r>
              <a:rPr lang="en-US" sz="2800" b="1" dirty="0"/>
              <a:t>export for different uses!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EF0FE-D3E5-9B8F-BC0C-36B4C81DC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70" y="1387470"/>
            <a:ext cx="11355659" cy="2155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23E2F0-01D4-5322-7B02-D3818E8A0406}"/>
              </a:ext>
            </a:extLst>
          </p:cNvPr>
          <p:cNvSpPr txBox="1"/>
          <p:nvPr/>
        </p:nvSpPr>
        <p:spPr>
          <a:xfrm>
            <a:off x="780586" y="994158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We will use this later in the lab!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0F8C2583-CFF7-02E5-0A41-C35C0EF6386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" descr="Picture 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0936" y="857250"/>
            <a:ext cx="4888871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27D26-47EF-C051-D728-5C72CBD187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89471D-E2BE-A256-5B3B-BC27A170CD04}"/>
              </a:ext>
            </a:extLst>
          </p:cNvPr>
          <p:cNvSpPr txBox="1"/>
          <p:nvPr/>
        </p:nvSpPr>
        <p:spPr>
          <a:xfrm>
            <a:off x="-167680" y="130651"/>
            <a:ext cx="12359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Benefits of a common pathogen surveillance framework: </a:t>
            </a:r>
          </a:p>
          <a:p>
            <a:pPr algn="ctr"/>
            <a:r>
              <a:rPr lang="en-US" sz="3200" dirty="0"/>
              <a:t>Repurposing the SC2 specification for the Monkeypox Epidemic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6CC59-E9AB-4D78-DD71-8A192FEB89B5}"/>
              </a:ext>
            </a:extLst>
          </p:cNvPr>
          <p:cNvSpPr txBox="1"/>
          <p:nvPr/>
        </p:nvSpPr>
        <p:spPr>
          <a:xfrm>
            <a:off x="288978" y="1587987"/>
            <a:ext cx="805815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On July 23, 2022, the World Health Organization (WHO) declares MPXV a </a:t>
            </a:r>
            <a:r>
              <a:rPr lang="en-US" sz="2200" b="1" dirty="0"/>
              <a:t>Public Health Emergency of International Concern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As MPXV was growing concern </a:t>
            </a:r>
            <a:r>
              <a:rPr lang="en-US" sz="2200" b="1" dirty="0">
                <a:sym typeface="Wingdings" pitchFamily="2" charset="2"/>
              </a:rPr>
              <a:t> need for genomic surveillance</a:t>
            </a: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Developed a template in the DH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Reused most fields, customize some pick lists</a:t>
            </a:r>
            <a:r>
              <a:rPr lang="en-US" sz="2200" dirty="0"/>
              <a:t> (e.g. anatomical sites – Nasopharyngeal swabs (SC2) vs Groin (MPXV) ; anatomical material - Lesion (Pustule), Lesion (Vesicle))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  <a:p>
            <a:endParaRPr lang="en-US" sz="2000" dirty="0"/>
          </a:p>
        </p:txBody>
      </p:sp>
      <p:pic>
        <p:nvPicPr>
          <p:cNvPr id="4" name="Picture 2" descr="13,987 Pox Images, Stock Photos &amp; Vectors | Shutterstock">
            <a:extLst>
              <a:ext uri="{FF2B5EF4-FFF2-40B4-BE49-F238E27FC236}">
                <a16:creationId xmlns:a16="http://schemas.microsoft.com/office/drawing/2014/main" id="{406AD9C7-868E-C25D-0B57-32FC2B0DA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18947" r="12460" b="20036"/>
          <a:stretch/>
        </p:blipFill>
        <p:spPr bwMode="auto">
          <a:xfrm>
            <a:off x="8347128" y="1428737"/>
            <a:ext cx="3270143" cy="21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928B7-4697-F476-EC2E-559765C2E363}"/>
              </a:ext>
            </a:extLst>
          </p:cNvPr>
          <p:cNvSpPr txBox="1"/>
          <p:nvPr/>
        </p:nvSpPr>
        <p:spPr>
          <a:xfrm>
            <a:off x="8586058" y="4128946"/>
            <a:ext cx="27922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Avoid proliferation of incompatible specifications!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96092CB-F0C5-0E21-CD74-00C5B678CC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755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5C4C4A-7252-BEFC-D40A-BDD2975C6B06}"/>
              </a:ext>
            </a:extLst>
          </p:cNvPr>
          <p:cNvSpPr txBox="1"/>
          <p:nvPr/>
        </p:nvSpPr>
        <p:spPr>
          <a:xfrm>
            <a:off x="854392" y="230426"/>
            <a:ext cx="8449627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Harmonization of: </a:t>
            </a:r>
          </a:p>
          <a:p>
            <a:pPr marL="457200" indent="-457200">
              <a:buAutoNum type="arabicParenR"/>
            </a:pPr>
            <a:r>
              <a:rPr lang="en-US" sz="2200" b="1" dirty="0"/>
              <a:t>variable clinical sample descriptions</a:t>
            </a:r>
          </a:p>
          <a:p>
            <a:pPr marL="457200" indent="-457200">
              <a:buAutoNum type="arabicParenR"/>
            </a:pPr>
            <a:endParaRPr lang="en-US" sz="2200" b="1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2) </a:t>
            </a:r>
            <a:r>
              <a:rPr lang="en-US" sz="2200" b="1" dirty="0"/>
              <a:t>specimen processing </a:t>
            </a:r>
            <a:r>
              <a:rPr lang="en-US" sz="2200" dirty="0"/>
              <a:t>(pooling samples) and </a:t>
            </a:r>
            <a:r>
              <a:rPr lang="en-US" sz="2200" b="1" dirty="0"/>
              <a:t>sequential sampling </a:t>
            </a:r>
            <a:r>
              <a:rPr lang="en-US" sz="2200" dirty="0"/>
              <a:t>from the same individuals (subject host ID)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84AC2-6876-40C9-6AD0-36F7304A9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95"/>
          <a:stretch/>
        </p:blipFill>
        <p:spPr bwMode="auto">
          <a:xfrm>
            <a:off x="438245" y="1018821"/>
            <a:ext cx="11589966" cy="193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7063292-59E7-0428-34EB-E98B57CB8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80" y="4054299"/>
            <a:ext cx="7020832" cy="2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5ABD3D1-B35E-391C-29A5-F33BF0FE099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73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153AB3-ADCB-B666-0AC6-F035E222673B}"/>
              </a:ext>
            </a:extLst>
          </p:cNvPr>
          <p:cNvSpPr txBox="1"/>
          <p:nvPr/>
        </p:nvSpPr>
        <p:spPr>
          <a:xfrm>
            <a:off x="911542" y="478274"/>
            <a:ext cx="78209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3) </a:t>
            </a:r>
            <a:r>
              <a:rPr lang="en-US" sz="2200" b="1" dirty="0"/>
              <a:t>One Health </a:t>
            </a:r>
            <a:r>
              <a:rPr lang="en-US" sz="2200" dirty="0"/>
              <a:t>MPXV samples (wastewater, fomites, other hosts)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E5A894-E88C-5EF9-DC07-5AE53C3C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6" y="1239164"/>
            <a:ext cx="11420649" cy="27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E0E54-60BE-7AE6-51B6-524E994B8662}"/>
              </a:ext>
            </a:extLst>
          </p:cNvPr>
          <p:cNvSpPr txBox="1"/>
          <p:nvPr/>
        </p:nvSpPr>
        <p:spPr>
          <a:xfrm>
            <a:off x="911542" y="4560570"/>
            <a:ext cx="9296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Harmonized contextual data in NCBI: </a:t>
            </a:r>
            <a:r>
              <a:rPr lang="en-CA" sz="2800" b="1" i="0" u="none" strike="noStrike" dirty="0" err="1">
                <a:solidFill>
                  <a:srgbClr val="000000"/>
                </a:solidFill>
                <a:effectLst/>
              </a:rPr>
              <a:t>BioProject</a:t>
            </a:r>
            <a:r>
              <a:rPr lang="en-CA" sz="2800" b="1" i="0" u="none" strike="noStrike" dirty="0">
                <a:solidFill>
                  <a:srgbClr val="000000"/>
                </a:solidFill>
                <a:effectLst/>
              </a:rPr>
              <a:t> PRJNA846794</a:t>
            </a:r>
            <a:endParaRPr lang="en-US" sz="2800" b="1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0BFB4DE-F1A2-1C66-5414-F2727E71E2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618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use Programs - City of Orillia">
            <a:extLst>
              <a:ext uri="{FF2B5EF4-FFF2-40B4-BE49-F238E27FC236}">
                <a16:creationId xmlns:a16="http://schemas.microsoft.com/office/drawing/2014/main" id="{3EBE010B-9DF4-852F-C554-C16644977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55" y="880766"/>
            <a:ext cx="79502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43A51C-BC41-70C1-71D6-E0340B4CF53D}"/>
              </a:ext>
            </a:extLst>
          </p:cNvPr>
          <p:cNvSpPr txBox="1"/>
          <p:nvPr/>
        </p:nvSpPr>
        <p:spPr>
          <a:xfrm>
            <a:off x="1337310" y="2508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Benefits of using interoperable data standards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98989-9DB3-E8BD-51B5-8E86CE39B2C9}"/>
              </a:ext>
            </a:extLst>
          </p:cNvPr>
          <p:cNvSpPr txBox="1"/>
          <p:nvPr/>
        </p:nvSpPr>
        <p:spPr>
          <a:xfrm>
            <a:off x="2341183" y="4177242"/>
            <a:ext cx="2309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uncertainty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7B100-8DFD-4ED8-6D07-6508A83BE0BE}"/>
              </a:ext>
            </a:extLst>
          </p:cNvPr>
          <p:cNvSpPr txBox="1"/>
          <p:nvPr/>
        </p:nvSpPr>
        <p:spPr>
          <a:xfrm>
            <a:off x="4600899" y="4177242"/>
            <a:ext cx="2686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fields/terms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increased interoperability/ standardization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C66FA-A330-7E86-C8AD-7706100E4E3A}"/>
              </a:ext>
            </a:extLst>
          </p:cNvPr>
          <p:cNvSpPr txBox="1"/>
          <p:nvPr/>
        </p:nvSpPr>
        <p:spPr>
          <a:xfrm>
            <a:off x="7287337" y="4177242"/>
            <a:ext cx="47861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expectations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agreements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tools/processes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training, protocols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21404F-D1B9-DCF8-B4E0-006E7F0D9F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126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9026EE-87D1-DD3A-66A8-1683AD511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86" y="1153583"/>
            <a:ext cx="6572250" cy="2275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085A66-0750-0CC2-90D5-9C7E5764AF5A}"/>
              </a:ext>
            </a:extLst>
          </p:cNvPr>
          <p:cNvSpPr txBox="1"/>
          <p:nvPr/>
        </p:nvSpPr>
        <p:spPr>
          <a:xfrm>
            <a:off x="3500161" y="189634"/>
            <a:ext cx="773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can I learn more?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A6820-93FE-E600-E326-E2CAABF2923F}"/>
              </a:ext>
            </a:extLst>
          </p:cNvPr>
          <p:cNvSpPr txBox="1"/>
          <p:nvPr/>
        </p:nvSpPr>
        <p:spPr>
          <a:xfrm>
            <a:off x="7554046" y="1153583"/>
            <a:ext cx="39186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Read the manuscript: </a:t>
            </a:r>
          </a:p>
          <a:p>
            <a:r>
              <a:rPr lang="en-CA" sz="1700" b="0" i="1" dirty="0" err="1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GigaScience</a:t>
            </a:r>
            <a:r>
              <a:rPr lang="en-CA" sz="1700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, Volume 11, 2022, giac003, </a:t>
            </a:r>
          </a:p>
          <a:p>
            <a:r>
              <a:rPr lang="en-CA" sz="1700" b="0" i="0" u="none" strike="noStrike" dirty="0">
                <a:solidFill>
                  <a:srgbClr val="006FB7"/>
                </a:solidFill>
                <a:effectLst/>
                <a:latin typeface="Source Sans Pro" panose="020B0503030403020204" pitchFamily="34" charset="0"/>
                <a:hlinkClick r:id="rId4"/>
              </a:rPr>
              <a:t>https://doi.org/10.1093/gigascience/giac003</a:t>
            </a:r>
            <a:endParaRPr lang="en-US" sz="1700" dirty="0"/>
          </a:p>
          <a:p>
            <a:endParaRPr lang="en-US" sz="1700" dirty="0"/>
          </a:p>
          <a:p>
            <a:r>
              <a:rPr lang="en-US" sz="1700" dirty="0"/>
              <a:t>Podcast: https://</a:t>
            </a:r>
            <a:r>
              <a:rPr lang="en-US" sz="1700" dirty="0" err="1"/>
              <a:t>soundcloud.com</a:t>
            </a:r>
            <a:r>
              <a:rPr lang="en-US" sz="1700" dirty="0"/>
              <a:t>/</a:t>
            </a:r>
            <a:r>
              <a:rPr lang="en-US" sz="1700" dirty="0" err="1"/>
              <a:t>microbinfie</a:t>
            </a:r>
            <a:r>
              <a:rPr lang="en-US" sz="1700" dirty="0"/>
              <a:t>/26-sars-cov-2-metadata#t=0:00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E8774-6608-E313-9E6E-420A02A4806D}"/>
              </a:ext>
            </a:extLst>
          </p:cNvPr>
          <p:cNvSpPr/>
          <p:nvPr/>
        </p:nvSpPr>
        <p:spPr>
          <a:xfrm>
            <a:off x="7554046" y="4169927"/>
            <a:ext cx="377970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/>
              <a:t>Podcast:</a:t>
            </a:r>
          </a:p>
          <a:p>
            <a:r>
              <a:rPr lang="en-US" sz="1700" dirty="0"/>
              <a:t>https://</a:t>
            </a:r>
            <a:r>
              <a:rPr lang="en-US" sz="1700" dirty="0" err="1"/>
              <a:t>soundcloud.com</a:t>
            </a:r>
            <a:r>
              <a:rPr lang="en-US" sz="1700" dirty="0"/>
              <a:t>/</a:t>
            </a:r>
            <a:r>
              <a:rPr lang="en-US" sz="1700" dirty="0" err="1"/>
              <a:t>microbinfie</a:t>
            </a:r>
            <a:r>
              <a:rPr lang="en-US" sz="1700" dirty="0"/>
              <a:t>/sars-cov-2-surveillance-in-canada-with-cancogen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ED0E6-E08B-A267-7987-A7E116345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86" y="3761333"/>
            <a:ext cx="6636360" cy="2297612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85AADAAE-2535-B553-FE3E-2C684159922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46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66D636-6D7A-3EA8-9467-1D406A2A63A6}"/>
              </a:ext>
            </a:extLst>
          </p:cNvPr>
          <p:cNvSpPr txBox="1"/>
          <p:nvPr/>
        </p:nvSpPr>
        <p:spPr>
          <a:xfrm>
            <a:off x="652997" y="284638"/>
            <a:ext cx="973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Why should I share data?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AA22BB-154C-70E3-17DB-D6EBCF8B84DA}"/>
              </a:ext>
            </a:extLst>
          </p:cNvPr>
          <p:cNvGrpSpPr/>
          <p:nvPr/>
        </p:nvGrpSpPr>
        <p:grpSpPr>
          <a:xfrm>
            <a:off x="1291591" y="1374667"/>
            <a:ext cx="9947384" cy="4278094"/>
            <a:chOff x="1291591" y="765998"/>
            <a:chExt cx="9947384" cy="427809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34E659-E8F2-7308-6096-9D6AF1F55EC2}"/>
                </a:ext>
              </a:extLst>
            </p:cNvPr>
            <p:cNvSpPr txBox="1"/>
            <p:nvPr/>
          </p:nvSpPr>
          <p:spPr>
            <a:xfrm>
              <a:off x="1291591" y="765998"/>
              <a:ext cx="9829799" cy="4278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1. Situational awareness: lack of data sharing creates blind spots</a:t>
              </a:r>
            </a:p>
            <a:p>
              <a:endParaRPr lang="en-US" sz="2400" dirty="0"/>
            </a:p>
            <a:p>
              <a:r>
                <a:rPr lang="en-US" sz="2400" dirty="0"/>
                <a:t>2. Diagnostics/therapeutics (make sure your viruses covered)</a:t>
              </a:r>
            </a:p>
            <a:p>
              <a:endParaRPr lang="en-US" sz="2400" dirty="0"/>
            </a:p>
            <a:p>
              <a:r>
                <a:rPr lang="en-US" sz="2400" dirty="0"/>
                <a:t>3. Having a voice in global decision making (data creates leverage)</a:t>
              </a:r>
            </a:p>
            <a:p>
              <a:r>
                <a:rPr lang="en-US" sz="2400" dirty="0"/>
                <a:t> </a:t>
              </a:r>
            </a:p>
            <a:p>
              <a:r>
                <a:rPr lang="en-US" sz="2400" dirty="0"/>
                <a:t>4. Data sharing in a human rights framework (GA4GH)</a:t>
              </a:r>
            </a:p>
            <a:p>
              <a:pPr lvl="1"/>
              <a:r>
                <a:rPr lang="en-US" dirty="0"/>
                <a:t>Article 27 of the 1948 Universal Declaration of Human Rights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i="1" dirty="0"/>
                <a:t>right of all citizens in all countries to the benefits of the advancements of science (duty to share)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i="1" dirty="0"/>
                <a:t>right of attribution of scientists</a:t>
              </a:r>
            </a:p>
            <a:p>
              <a:pPr marL="1200150" lvl="2" indent="-285750">
                <a:buFont typeface="Arial" panose="020B0604020202020204" pitchFamily="34" charset="0"/>
                <a:buChar char="•"/>
              </a:pPr>
              <a:r>
                <a:rPr lang="en-US" i="1" dirty="0"/>
                <a:t>reinforces the right of scientific freedom</a:t>
              </a:r>
            </a:p>
            <a:p>
              <a:pPr marL="914400" lvl="2"/>
              <a:endParaRPr lang="en-US" sz="2400" dirty="0"/>
            </a:p>
            <a:p>
              <a:r>
                <a:rPr lang="en-US" sz="2400" dirty="0"/>
                <a:t>5. Being a good data citizen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366F588-B949-00BD-50AC-574D5732207E}"/>
                </a:ext>
              </a:extLst>
            </p:cNvPr>
            <p:cNvSpPr txBox="1"/>
            <p:nvPr/>
          </p:nvSpPr>
          <p:spPr>
            <a:xfrm>
              <a:off x="1291591" y="4273894"/>
              <a:ext cx="99473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https://www.ga4gh.org/genomic-data-toolkit/regulatory-ethics-toolkit/framework-for-responsible-sharing-of-genomic-and-health-related-data/</a:t>
              </a:r>
            </a:p>
          </p:txBody>
        </p:sp>
      </p:grp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122B6C3D-2149-39F0-F52C-3DA11EBDC3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88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3DBEF-9F1F-6EE5-4C46-0F6396814C58}"/>
              </a:ext>
            </a:extLst>
          </p:cNvPr>
          <p:cNvSpPr txBox="1"/>
          <p:nvPr/>
        </p:nvSpPr>
        <p:spPr>
          <a:xfrm>
            <a:off x="1450338" y="136525"/>
            <a:ext cx="973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 stewardship: oversight and practices to ensure data is </a:t>
            </a:r>
            <a:r>
              <a:rPr lang="en-US" sz="3200" b="1" dirty="0">
                <a:solidFill>
                  <a:srgbClr val="FF0000"/>
                </a:solidFill>
              </a:rPr>
              <a:t>accessible, usable, safe, trusted.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431E9-84C6-756E-9319-1DAB19941A61}"/>
              </a:ext>
            </a:extLst>
          </p:cNvPr>
          <p:cNvSpPr txBox="1"/>
          <p:nvPr/>
        </p:nvSpPr>
        <p:spPr>
          <a:xfrm>
            <a:off x="1030021" y="1316839"/>
            <a:ext cx="105749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Privacy protection (sharing):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Public trust essential</a:t>
            </a:r>
            <a:r>
              <a:rPr lang="en-US" sz="2200" dirty="0"/>
              <a:t>, loss of trust has consequences (protection, transparency)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De-identified data (</a:t>
            </a:r>
            <a:r>
              <a:rPr lang="en-US" sz="2200" b="1" dirty="0"/>
              <a:t>no names/addresses</a:t>
            </a:r>
            <a:r>
              <a:rPr lang="en-US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Be careful of 1) geographical granularity, 2) small case numbers in defined </a:t>
            </a:r>
            <a:r>
              <a:rPr lang="en-US" sz="2200" dirty="0" err="1"/>
              <a:t>geo_loc</a:t>
            </a:r>
            <a:r>
              <a:rPr lang="en-US" sz="2200" dirty="0"/>
              <a:t>/time, 3) combinations of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Track identifiers </a:t>
            </a:r>
            <a:r>
              <a:rPr lang="en-US" sz="2200" dirty="0"/>
              <a:t>(chain of custody), but personal health IDs/sample IDs may be considered PHII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Consult privacy officer </a:t>
            </a:r>
            <a:r>
              <a:rPr lang="en-US" sz="2200" dirty="0"/>
              <a:t>(jurisdictional policies, national legislation)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9EEA6-45DD-BDE3-2F29-C630B12162D5}"/>
              </a:ext>
            </a:extLst>
          </p:cNvPr>
          <p:cNvSpPr txBox="1"/>
          <p:nvPr/>
        </p:nvSpPr>
        <p:spPr>
          <a:xfrm>
            <a:off x="1030021" y="4466923"/>
            <a:ext cx="1057496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Security &amp; Quality: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Provenance, methods (rich details) </a:t>
            </a:r>
            <a:r>
              <a:rPr lang="en-US" sz="2200" dirty="0">
                <a:sym typeface="Wingdings" pitchFamily="2" charset="2"/>
              </a:rPr>
              <a:t> </a:t>
            </a:r>
            <a:r>
              <a:rPr lang="en-US" sz="2200" b="1" dirty="0">
                <a:sym typeface="Wingdings" pitchFamily="2" charset="2"/>
              </a:rPr>
              <a:t>attribution, auditability, r</a:t>
            </a:r>
            <a:r>
              <a:rPr lang="en-US" sz="2200" b="1" dirty="0"/>
              <a:t>eproducibility (track methods), accountability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Contextual data may require storage with </a:t>
            </a:r>
            <a:r>
              <a:rPr lang="en-US" sz="2200" b="1" dirty="0"/>
              <a:t>higher security </a:t>
            </a:r>
            <a:r>
              <a:rPr lang="en-US" sz="2200" dirty="0"/>
              <a:t>than seq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Errors </a:t>
            </a:r>
            <a:r>
              <a:rPr lang="en-US" sz="2200" b="1" dirty="0"/>
              <a:t>corrected</a:t>
            </a:r>
            <a:r>
              <a:rPr lang="en-US" sz="2200" dirty="0"/>
              <a:t>, </a:t>
            </a:r>
            <a:r>
              <a:rPr lang="en-US" sz="2200" b="1" dirty="0"/>
              <a:t>update</a:t>
            </a:r>
            <a:r>
              <a:rPr lang="en-US" sz="2200" dirty="0"/>
              <a:t> as required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1540FC9C-EF26-BD8D-3548-5ED91C344FD5}"/>
              </a:ext>
            </a:extLst>
          </p:cNvPr>
          <p:cNvSpPr txBox="1">
            <a:spLocks/>
          </p:cNvSpPr>
          <p:nvPr/>
        </p:nvSpPr>
        <p:spPr>
          <a:xfrm>
            <a:off x="11758864" y="6017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86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9383-80C9-0139-49F0-B382F0FC6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" y="188340"/>
            <a:ext cx="1209929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</a:rPr>
              <a:t>Types of contextual data critical for surveillance/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genomic epidemiology (what you can most likely share)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B75A5F-686E-ADB6-4587-BB8F4DDC114A}"/>
              </a:ext>
            </a:extLst>
          </p:cNvPr>
          <p:cNvSpPr/>
          <p:nvPr/>
        </p:nvSpPr>
        <p:spPr>
          <a:xfrm>
            <a:off x="622300" y="1622124"/>
            <a:ext cx="11023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/>
              <a:t>Geo_loc</a:t>
            </a:r>
            <a:r>
              <a:rPr lang="en-US" sz="2200" b="1" dirty="0"/>
              <a:t> (at least country, preferably state/province) – sample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Sample collection date (to the day)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Attribution: Who collected sample, who sequenced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Methods: instrument (platform &amp; model), consensus sequence software,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Sampling strategy (random sampling, targeted sampling, outbreak, research)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Demographics: age/sex (gender)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Sample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Host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Quality indicators (e.g. Ct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Vaccination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Travel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Hospitalization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Outcomes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BC7D46B-F344-1DFB-1FCC-404F06489C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93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C8A2-2A3B-D8E7-84D7-A7FAC5FD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1809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Submitting to public repositories is crucial for global surveillance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1A7F9-EB2A-4C4A-A328-5B5F4900D3A6}"/>
              </a:ext>
            </a:extLst>
          </p:cNvPr>
          <p:cNvSpPr txBox="1">
            <a:spLocks/>
          </p:cNvSpPr>
          <p:nvPr/>
        </p:nvSpPr>
        <p:spPr>
          <a:xfrm>
            <a:off x="838200" y="1952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Main public repositories </a:t>
            </a:r>
            <a:r>
              <a:rPr lang="en-US" b="1">
                <a:solidFill>
                  <a:srgbClr val="FF0000"/>
                </a:solidFill>
              </a:rPr>
              <a:t>GISAID</a:t>
            </a:r>
            <a:r>
              <a:rPr lang="en-US"/>
              <a:t> and INSDC (</a:t>
            </a:r>
            <a:r>
              <a:rPr lang="en-US" b="1">
                <a:solidFill>
                  <a:srgbClr val="FF0000"/>
                </a:solidFill>
              </a:rPr>
              <a:t>NCBI, ENA, DDBJ</a:t>
            </a:r>
            <a:r>
              <a:rPr lang="en-US"/>
              <a:t>)</a:t>
            </a:r>
          </a:p>
          <a:p>
            <a:r>
              <a:rPr lang="en-US"/>
              <a:t>Different but overlapping requirements</a:t>
            </a:r>
          </a:p>
          <a:p>
            <a:r>
              <a:rPr lang="en-US"/>
              <a:t>Submitting to different repos is encouraged, transformation will be necessary</a:t>
            </a:r>
          </a:p>
          <a:p>
            <a:r>
              <a:rPr lang="en-US"/>
              <a:t>What you collected, how you structured it (in your spreadsheet or LIMS) may be different than the submission requirements</a:t>
            </a:r>
          </a:p>
          <a:p>
            <a:r>
              <a:rPr lang="en-US"/>
              <a:t>What you share depends on your data sharing policies</a:t>
            </a:r>
          </a:p>
          <a:p>
            <a:pPr marL="457200" lvl="1" indent="0">
              <a:buFont typeface="Arial"/>
              <a:buNone/>
            </a:pPr>
            <a:endParaRPr lang="en-US" b="1" u="sng"/>
          </a:p>
          <a:p>
            <a:pPr marL="457200" lvl="1" indent="0">
              <a:buFont typeface="Arial"/>
              <a:buNone/>
            </a:pPr>
            <a:r>
              <a:rPr lang="en-US" b="1" u="sng"/>
              <a:t>No matter which repository you choose, you will need to do the following:</a:t>
            </a:r>
          </a:p>
          <a:p>
            <a:pPr marL="457200" lvl="1" indent="0">
              <a:buFont typeface="Arial"/>
              <a:buNone/>
            </a:pPr>
            <a:r>
              <a:rPr lang="en-US"/>
              <a:t>Stage 1: Set up an account</a:t>
            </a:r>
          </a:p>
          <a:p>
            <a:pPr marL="457200" lvl="1" indent="0">
              <a:buFont typeface="Arial"/>
              <a:buNone/>
            </a:pPr>
            <a:r>
              <a:rPr lang="en-US"/>
              <a:t>Stage 2: Prepare your contextual and sequence data (fastq/fasta) files</a:t>
            </a:r>
          </a:p>
          <a:p>
            <a:pPr marL="457200" lvl="1" indent="0">
              <a:buFont typeface="Arial"/>
              <a:buNone/>
            </a:pPr>
            <a:r>
              <a:rPr lang="en-US"/>
              <a:t>Stage 3: Submit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E3C4F67E-796C-D19D-9965-638849549D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24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D7AD83-5A1E-DCD0-3543-6D10AB2CE17F}"/>
              </a:ext>
            </a:extLst>
          </p:cNvPr>
          <p:cNvSpPr txBox="1"/>
          <p:nvPr/>
        </p:nvSpPr>
        <p:spPr>
          <a:xfrm>
            <a:off x="2990085" y="240030"/>
            <a:ext cx="7543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Sharing: Public Repositories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3D7DB4-2F5E-779D-E537-EF4078A56057}"/>
              </a:ext>
            </a:extLst>
          </p:cNvPr>
          <p:cNvSpPr txBox="1"/>
          <p:nvPr/>
        </p:nvSpPr>
        <p:spPr>
          <a:xfrm>
            <a:off x="7819709" y="1160662"/>
            <a:ext cx="3291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Controlled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A63C37-9A74-43B6-1571-D61EFB155CA0}"/>
              </a:ext>
            </a:extLst>
          </p:cNvPr>
          <p:cNvSpPr txBox="1"/>
          <p:nvPr/>
        </p:nvSpPr>
        <p:spPr>
          <a:xfrm>
            <a:off x="1426589" y="1160662"/>
            <a:ext cx="2420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Open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937E0-7AFE-23AE-6CA8-3C829C8A0D1E}"/>
              </a:ext>
            </a:extLst>
          </p:cNvPr>
          <p:cNvSpPr txBox="1"/>
          <p:nvPr/>
        </p:nvSpPr>
        <p:spPr>
          <a:xfrm>
            <a:off x="1069845" y="1787288"/>
            <a:ext cx="45729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International Nucleotide Sequence </a:t>
            </a:r>
          </a:p>
          <a:p>
            <a:r>
              <a:rPr lang="en-US" sz="2000" dirty="0"/>
              <a:t>Database Collaboration (</a:t>
            </a:r>
            <a:r>
              <a:rPr lang="en-US" sz="2000" b="1" dirty="0"/>
              <a:t>INSDC</a:t>
            </a:r>
            <a:r>
              <a:rPr lang="en-US" sz="2000" dirty="0"/>
              <a:t>)</a:t>
            </a:r>
          </a:p>
          <a:p>
            <a:r>
              <a:rPr lang="en-US" sz="2000" dirty="0"/>
              <a:t>NCBI (USA)</a:t>
            </a:r>
          </a:p>
          <a:p>
            <a:r>
              <a:rPr lang="en-US" sz="2000" dirty="0"/>
              <a:t>EBI-ENA (UK)</a:t>
            </a:r>
          </a:p>
          <a:p>
            <a:r>
              <a:rPr lang="en-US" sz="2000" dirty="0"/>
              <a:t>DDBJ (Japan)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Nodes that mirror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restrictions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Everything (all organisms, lots of data types, research &amp; public health)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 databases (assemblies, raw data, Pathogens, AMR, metagenomics, RNA-Seq,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9FCBE-BFB6-21E7-6783-98B17AD10DA8}"/>
              </a:ext>
            </a:extLst>
          </p:cNvPr>
          <p:cNvSpPr txBox="1"/>
          <p:nvPr/>
        </p:nvSpPr>
        <p:spPr>
          <a:xfrm>
            <a:off x="7281675" y="1775322"/>
            <a:ext cx="45729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Global Initiative on Sharing Avian Influenza Data (</a:t>
            </a:r>
            <a:r>
              <a:rPr lang="en-US" sz="2000" b="1" dirty="0"/>
              <a:t>GISAID</a:t>
            </a:r>
            <a:r>
              <a:rPr lang="en-US" sz="2000" dirty="0"/>
              <a:t>)</a:t>
            </a:r>
          </a:p>
          <a:p>
            <a:r>
              <a:rPr lang="en-US" sz="2000" dirty="0"/>
              <a:t>Influenza</a:t>
            </a:r>
          </a:p>
          <a:p>
            <a:r>
              <a:rPr lang="en-US" sz="2000" dirty="0"/>
              <a:t>SARS-CoV-2</a:t>
            </a:r>
          </a:p>
          <a:p>
            <a:r>
              <a:rPr lang="en-US" sz="2000" dirty="0"/>
              <a:t>MPXV</a:t>
            </a:r>
          </a:p>
          <a:p>
            <a:r>
              <a:rPr lang="en-US" sz="2000" dirty="0"/>
              <a:t>RSV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use restrictions (Terms of Service)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Geared towards surveillance and public health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Assembly/consensus sequence focused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Dashboards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A3444CC-C907-DBAF-57AD-29A90079BC4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5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ctrTitle"/>
          </p:nvPr>
        </p:nvSpPr>
        <p:spPr>
          <a:xfrm>
            <a:off x="360946" y="338429"/>
            <a:ext cx="12260179" cy="1341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l">
              <a:buClr>
                <a:schemeClr val="lt1"/>
              </a:buClr>
            </a:pPr>
            <a:r>
              <a:rPr lang="en-US" sz="3600" dirty="0">
                <a:solidFill>
                  <a:schemeClr val="lt1"/>
                </a:solidFill>
              </a:rPr>
              <a:t>Tools and processes for infectious </a:t>
            </a:r>
            <a:br>
              <a:rPr lang="en-US" sz="3600" dirty="0">
                <a:solidFill>
                  <a:schemeClr val="lt1"/>
                </a:solidFill>
              </a:rPr>
            </a:br>
            <a:r>
              <a:rPr lang="en-US" sz="3600" dirty="0">
                <a:solidFill>
                  <a:schemeClr val="lt1"/>
                </a:solidFill>
              </a:rPr>
              <a:t>disease genomic epidemiology data curation and sharing</a:t>
            </a:r>
            <a:endParaRPr sz="3600" dirty="0"/>
          </a:p>
        </p:txBody>
      </p:sp>
      <p:sp>
        <p:nvSpPr>
          <p:cNvPr id="81" name="Google Shape;81;p3"/>
          <p:cNvSpPr txBox="1">
            <a:spLocks noGrp="1"/>
          </p:cNvSpPr>
          <p:nvPr>
            <p:ph type="subTitle" idx="1"/>
          </p:nvPr>
        </p:nvSpPr>
        <p:spPr>
          <a:xfrm>
            <a:off x="3562868" y="1487443"/>
            <a:ext cx="7105135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r">
              <a:spcBef>
                <a:spcPts val="0"/>
              </a:spcBef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Emma Griffiths</a:t>
            </a:r>
            <a:endParaRPr dirty="0"/>
          </a:p>
          <a:p>
            <a:pPr marL="0" indent="0" algn="r">
              <a:buClr>
                <a:schemeClr val="lt1"/>
              </a:buClr>
            </a:pPr>
            <a:r>
              <a:rPr lang="en-CA" dirty="0">
                <a:solidFill>
                  <a:schemeClr val="lt1"/>
                </a:solidFill>
              </a:rPr>
              <a:t>Infectious Disease Genomic Epidemiology</a:t>
            </a:r>
            <a:endParaRPr dirty="0"/>
          </a:p>
          <a:p>
            <a:pPr marL="0" indent="0" algn="r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April 18-21, 2023</a:t>
            </a:r>
            <a:endParaRPr dirty="0"/>
          </a:p>
        </p:txBody>
      </p:sp>
      <p:sp>
        <p:nvSpPr>
          <p:cNvPr id="82" name="Google Shape;82;p3"/>
          <p:cNvSpPr txBox="1"/>
          <p:nvPr/>
        </p:nvSpPr>
        <p:spPr>
          <a:xfrm>
            <a:off x="8032106" y="3548634"/>
            <a:ext cx="3668111" cy="16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350"/>
            </a:pPr>
            <a:r>
              <a:rPr 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Centre for Infectious Disease Genomics and One Health</a:t>
            </a:r>
          </a:p>
          <a:p>
            <a:pPr>
              <a:buSzPts val="1350"/>
            </a:pPr>
            <a:endParaRPr lang="en-US" sz="1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>
              <a:buSzPts val="1350"/>
            </a:pPr>
            <a:r>
              <a:rPr 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Faculty of Health Sciences, Simon Fraser University</a:t>
            </a:r>
          </a:p>
          <a:p>
            <a:pPr>
              <a:buSzPts val="1350"/>
            </a:pPr>
            <a:endParaRPr lang="en-US" sz="135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" name="Picture 4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B0D06855-B6E6-6D67-A369-1E439DED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30" y="2935523"/>
            <a:ext cx="2878856" cy="28375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F2A6F9-C022-3B69-02A4-A33C8A18D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491" y="2938277"/>
            <a:ext cx="2843711" cy="12207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646B6-2B89-81D8-9022-ABDBBCB82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633" y="4417969"/>
            <a:ext cx="1961426" cy="98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2832AF5-4A82-808E-9025-BBEC77F8B6DE}"/>
              </a:ext>
            </a:extLst>
          </p:cNvPr>
          <p:cNvSpPr txBox="1">
            <a:spLocks/>
          </p:cNvSpPr>
          <p:nvPr/>
        </p:nvSpPr>
        <p:spPr>
          <a:xfrm>
            <a:off x="11758864" y="6017714"/>
            <a:ext cx="274320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68583B-6DB8-6388-9330-EA86FD6E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6" y="2648437"/>
            <a:ext cx="6667843" cy="3703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1A4FE-8803-81C8-6686-A6BE94B8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36" y="725396"/>
            <a:ext cx="11065727" cy="1732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20F0E2-C2E9-7338-6C9E-2EFFDA4CE6DB}"/>
              </a:ext>
            </a:extLst>
          </p:cNvPr>
          <p:cNvSpPr txBox="1"/>
          <p:nvPr/>
        </p:nvSpPr>
        <p:spPr>
          <a:xfrm>
            <a:off x="8417996" y="2562299"/>
            <a:ext cx="361021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Register and sign agreement to access templates (</a:t>
            </a:r>
            <a:r>
              <a:rPr lang="en-US" sz="2200" b="1" dirty="0"/>
              <a:t>attribution, collaboration, data use restrictions</a:t>
            </a:r>
            <a:r>
              <a:rPr lang="en-US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Template is what you will submit, includes instructions (different templates for different organisms)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A9AC9-ED73-FAF6-C607-3491340E3694}"/>
              </a:ext>
            </a:extLst>
          </p:cNvPr>
          <p:cNvSpPr txBox="1"/>
          <p:nvPr/>
        </p:nvSpPr>
        <p:spPr>
          <a:xfrm>
            <a:off x="5431297" y="35879"/>
            <a:ext cx="1329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GISAID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B7BC7-4C85-8B97-1567-06F000E12414}"/>
              </a:ext>
            </a:extLst>
          </p:cNvPr>
          <p:cNvSpPr txBox="1"/>
          <p:nvPr/>
        </p:nvSpPr>
        <p:spPr>
          <a:xfrm>
            <a:off x="6171261" y="4400443"/>
            <a:ext cx="194970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for updates!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902896D-4E48-7F3B-20F6-2B281F789A3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69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DBEDCB-62D4-FA30-A540-246688BBA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707540"/>
              </p:ext>
            </p:extLst>
          </p:nvPr>
        </p:nvGraphicFramePr>
        <p:xfrm>
          <a:off x="464634" y="597795"/>
          <a:ext cx="11262731" cy="562973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89766">
                  <a:extLst>
                    <a:ext uri="{9D8B030D-6E8A-4147-A177-3AD203B41FA5}">
                      <a16:colId xmlns:a16="http://schemas.microsoft.com/office/drawing/2014/main" val="263479727"/>
                    </a:ext>
                  </a:extLst>
                </a:gridCol>
                <a:gridCol w="8272965">
                  <a:extLst>
                    <a:ext uri="{9D8B030D-6E8A-4147-A177-3AD203B41FA5}">
                      <a16:colId xmlns:a16="http://schemas.microsoft.com/office/drawing/2014/main" val="2149439852"/>
                    </a:ext>
                  </a:extLst>
                </a:gridCol>
              </a:tblGrid>
              <a:tr h="36133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>
                          <a:effectLst/>
                        </a:rPr>
                        <a:t>GISAID Fields (as of 2020-06-19)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1" u="none" strike="noStrike" dirty="0">
                          <a:effectLst/>
                        </a:rPr>
                        <a:t>GISAID Definition</a:t>
                      </a:r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984198715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Submitter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enter your GISAID-Username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1409212830"/>
                  </a:ext>
                </a:extLst>
              </a:tr>
              <a:tr h="263030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FASTA filename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the filename that contains the sequence without path (e.g. all_sequences.fasta not c:\users\meier\docs\all_sequences.fasta)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909674900"/>
                  </a:ext>
                </a:extLst>
              </a:tr>
              <a:tr h="263030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Virus name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e.g. </a:t>
                      </a:r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hCoV-19/Canada/BC-prov123/2020 </a:t>
                      </a:r>
                      <a:r>
                        <a:rPr lang="en-CA" sz="900" u="none" strike="noStrike" dirty="0">
                          <a:effectLst/>
                        </a:rPr>
                        <a:t>(Must be FASTA-Header from the FASTA file </a:t>
                      </a:r>
                      <a:r>
                        <a:rPr lang="en-CA" sz="900" u="none" strike="noStrike" dirty="0" err="1">
                          <a:effectLst/>
                        </a:rPr>
                        <a:t>all_sequences.fasta</a:t>
                      </a:r>
                      <a:r>
                        <a:rPr lang="en-CA" sz="900" u="none" strike="noStrike" dirty="0">
                          <a:effectLst/>
                        </a:rPr>
                        <a:t>)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3392467480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Type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default must remain "</a:t>
                      </a:r>
                      <a:r>
                        <a:rPr lang="en-CA" sz="9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betacoronavirus</a:t>
                      </a:r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"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3328334304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Passage details/history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e.g. Original, Vero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765420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Collection date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Date in the format YYYY or YYYY-MM or YYYY-MM-DD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3692821247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Location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e.g. Europe / Germany / Bavaria / Munich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2050768324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Additional location information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e.g. Cruise Ship, Convention, Live animal market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2555644347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Host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e.g. Human, Environment, Canine, Manis javanica, Rhinolophus affinis, etc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646668840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Additional host information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e.g. Patient infected while traveling in ….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901617920"/>
                  </a:ext>
                </a:extLst>
              </a:tr>
              <a:tr h="390559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Sampling Strategy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e.g. Sentinel surveillance (ILI), Sentinel surveillance (ARI), Sentinel surveillance (SARI), Non-sentinel-surveillance (hospital), Non-sentinel-surveillance (GP network), Longitudinal sampling on same patient(s), S gene dropout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1461942581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Gender</a:t>
                      </a:r>
                      <a:endParaRPr lang="en-CA" sz="9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Male, Female, or unknown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3389551083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Patient age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e.g.  65 or 7 months, or unknown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1276501240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Patient status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e.g.  Hospitalized, Released, Live, Deceased, or unknown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3722807078"/>
                  </a:ext>
                </a:extLst>
              </a:tr>
              <a:tr h="263030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Specimen source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e.g. Sputum, Alveolar lavage fluid, Oro-pharyngeal swab, Blood, Tracheal swab, Urine, Stool, </a:t>
                      </a:r>
                      <a:r>
                        <a:rPr lang="en-CA" sz="900" u="none" strike="noStrike" dirty="0" err="1">
                          <a:effectLst/>
                        </a:rPr>
                        <a:t>Cloakal</a:t>
                      </a:r>
                      <a:r>
                        <a:rPr lang="en-CA" sz="900" u="none" strike="noStrike" dirty="0">
                          <a:effectLst/>
                        </a:rPr>
                        <a:t> swab, Organ, Feces, Other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3135984475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Outbreak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Date, Location e.g. type of gathering, Family cluster, etc.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152054428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Last vaccinated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provide details if applicable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4267054825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Treatment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Include drug name, dosage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2799853898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Sequencing technology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e.g.  Illumina </a:t>
                      </a:r>
                      <a:r>
                        <a:rPr lang="en-CA" sz="900" u="none" strike="noStrike" dirty="0" err="1">
                          <a:effectLst/>
                        </a:rPr>
                        <a:t>Miseq</a:t>
                      </a:r>
                      <a:r>
                        <a:rPr lang="en-CA" sz="900" u="none" strike="noStrike" dirty="0">
                          <a:effectLst/>
                        </a:rPr>
                        <a:t>, Sanger, Nanopore </a:t>
                      </a:r>
                      <a:r>
                        <a:rPr lang="en-CA" sz="900" u="none" strike="noStrike" dirty="0" err="1">
                          <a:effectLst/>
                        </a:rPr>
                        <a:t>MinION</a:t>
                      </a:r>
                      <a:r>
                        <a:rPr lang="en-CA" sz="900" u="none" strike="noStrike" dirty="0">
                          <a:effectLst/>
                        </a:rPr>
                        <a:t>, Ion Torrent, etc.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2228138369"/>
                  </a:ext>
                </a:extLst>
              </a:tr>
              <a:tr h="263030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Assembly method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e.g. CLC Genomics Workbench 12, </a:t>
                      </a:r>
                      <a:r>
                        <a:rPr lang="en-CA" sz="900" u="none" strike="noStrike" dirty="0" err="1">
                          <a:effectLst/>
                        </a:rPr>
                        <a:t>Geneious</a:t>
                      </a:r>
                      <a:r>
                        <a:rPr lang="en-CA" sz="900" u="none" strike="noStrike" dirty="0">
                          <a:effectLst/>
                        </a:rPr>
                        <a:t> 10.2.4, </a:t>
                      </a:r>
                      <a:r>
                        <a:rPr lang="en-CA" sz="900" u="none" strike="noStrike" dirty="0" err="1">
                          <a:effectLst/>
                        </a:rPr>
                        <a:t>SPAdes</a:t>
                      </a:r>
                      <a:r>
                        <a:rPr lang="en-CA" sz="900" u="none" strike="noStrike" dirty="0">
                          <a:effectLst/>
                        </a:rPr>
                        <a:t>/MEGAHIT v1.2.9, UGENE v. 33, etc.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1910205494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Coverage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e.g. 70x, 1,000x, 10,000x (average)</a:t>
                      </a:r>
                      <a:endParaRPr lang="en-CA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1100664421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>
                          <a:solidFill>
                            <a:srgbClr val="FF0000"/>
                          </a:solidFill>
                          <a:effectLst/>
                        </a:rPr>
                        <a:t>Originating lab</a:t>
                      </a:r>
                      <a:endParaRPr lang="en-CA" sz="900" b="1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Where the clinical specimen or virus isolate was first obtained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1681817600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Address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614191280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Sample ID given by the sample provider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1750228942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Submitting lab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Where sequence data have been generated and submitted to GISAID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2228835560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Address</a:t>
                      </a:r>
                      <a:endParaRPr lang="en-CA" sz="9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1027764228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Sample ID given by the submitting laboratory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46463602"/>
                  </a:ext>
                </a:extLst>
              </a:tr>
              <a:tr h="167383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Authors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dirty="0">
                          <a:effectLst/>
                        </a:rPr>
                        <a:t>a comma separated list of Authors with complete First followed by Last Name</a:t>
                      </a:r>
                      <a:endParaRPr lang="en-CA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34" marR="6134" marT="6134" marB="0" anchor="b"/>
                </a:tc>
                <a:extLst>
                  <a:ext uri="{0D108BD9-81ED-4DB2-BD59-A6C34878D82A}">
                    <a16:rowId xmlns:a16="http://schemas.microsoft.com/office/drawing/2014/main" val="33395723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F214A8-5D39-C846-8D8A-F022E4AA6634}"/>
              </a:ext>
            </a:extLst>
          </p:cNvPr>
          <p:cNvSpPr txBox="1"/>
          <p:nvPr/>
        </p:nvSpPr>
        <p:spPr>
          <a:xfrm>
            <a:off x="2854438" y="0"/>
            <a:ext cx="6483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GISAID Contextual data requirements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BC176C9-9AF0-C3D1-8E44-1D7576CA6E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49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4646CD-F1FD-557A-BA7A-46AE3DE5F7F5}"/>
              </a:ext>
            </a:extLst>
          </p:cNvPr>
          <p:cNvSpPr txBox="1"/>
          <p:nvPr/>
        </p:nvSpPr>
        <p:spPr>
          <a:xfrm>
            <a:off x="1337310" y="148590"/>
            <a:ext cx="10058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International Nucleotide Sequence Database Collaboration </a:t>
            </a:r>
          </a:p>
        </p:txBody>
      </p:sp>
      <p:pic>
        <p:nvPicPr>
          <p:cNvPr id="8" name="image4.png" descr="Diagram&#10;&#10;Description automatically generated">
            <a:extLst>
              <a:ext uri="{FF2B5EF4-FFF2-40B4-BE49-F238E27FC236}">
                <a16:creationId xmlns:a16="http://schemas.microsoft.com/office/drawing/2014/main" id="{A2077632-513E-C2C1-117F-BD73EB8C7E4C}"/>
              </a:ext>
            </a:extLst>
          </p:cNvPr>
          <p:cNvPicPr/>
          <p:nvPr/>
        </p:nvPicPr>
        <p:blipFill>
          <a:blip r:embed="rId3"/>
          <a:srcRect t="6231" b="1257"/>
          <a:stretch>
            <a:fillRect/>
          </a:stretch>
        </p:blipFill>
        <p:spPr>
          <a:xfrm>
            <a:off x="674370" y="885288"/>
            <a:ext cx="11236826" cy="5264051"/>
          </a:xfrm>
          <a:prstGeom prst="rect">
            <a:avLst/>
          </a:prstGeom>
          <a:ln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68F247-3BC2-BBE2-C56A-13E2DE7ECD68}"/>
              </a:ext>
            </a:extLst>
          </p:cNvPr>
          <p:cNvSpPr txBox="1"/>
          <p:nvPr/>
        </p:nvSpPr>
        <p:spPr>
          <a:xfrm>
            <a:off x="4360548" y="4362270"/>
            <a:ext cx="3470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BioSample</a:t>
            </a:r>
            <a:r>
              <a:rPr lang="en-US" sz="2000" dirty="0"/>
              <a:t> metadata</a:t>
            </a:r>
          </a:p>
          <a:p>
            <a:r>
              <a:rPr lang="en-US" sz="2000" dirty="0"/>
              <a:t>	+</a:t>
            </a:r>
          </a:p>
          <a:p>
            <a:r>
              <a:rPr lang="en-US" sz="2000" dirty="0"/>
              <a:t>Experiment metadata</a:t>
            </a:r>
          </a:p>
          <a:p>
            <a:endParaRPr lang="en-US" sz="2000" dirty="0"/>
          </a:p>
          <a:p>
            <a:r>
              <a:rPr lang="en-US" sz="2000" dirty="0"/>
              <a:t>*both accept user-  </a:t>
            </a:r>
          </a:p>
          <a:p>
            <a:r>
              <a:rPr lang="en-US" sz="2000" dirty="0"/>
              <a:t>  defined fields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95D7F-FA03-E414-F2A9-1F43FE0CCFEF}"/>
              </a:ext>
            </a:extLst>
          </p:cNvPr>
          <p:cNvSpPr txBox="1"/>
          <p:nvPr/>
        </p:nvSpPr>
        <p:spPr>
          <a:xfrm>
            <a:off x="2828925" y="1385887"/>
            <a:ext cx="469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Submission: programmatically or via web client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83B28A3-F9CF-292F-93B4-D1A60AF9A7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42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 descr="Diagram&#10;&#10;Description automatically generated">
            <a:extLst>
              <a:ext uri="{FF2B5EF4-FFF2-40B4-BE49-F238E27FC236}">
                <a16:creationId xmlns:a16="http://schemas.microsoft.com/office/drawing/2014/main" id="{B3510C9E-6E0A-6B84-E210-4EB2D06565E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820653" y="828676"/>
            <a:ext cx="8225715" cy="5568368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8D9BC-A03A-328D-57FE-7254F0102A5E}"/>
              </a:ext>
            </a:extLst>
          </p:cNvPr>
          <p:cNvSpPr txBox="1"/>
          <p:nvPr/>
        </p:nvSpPr>
        <p:spPr>
          <a:xfrm>
            <a:off x="4465970" y="243901"/>
            <a:ext cx="3260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INSDC Data Model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E559ABB-891C-7D79-7570-C2469D57A8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94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994568-2DC6-6A71-F85C-36904DF66BF8}"/>
              </a:ext>
            </a:extLst>
          </p:cNvPr>
          <p:cNvSpPr/>
          <p:nvPr/>
        </p:nvSpPr>
        <p:spPr>
          <a:xfrm>
            <a:off x="3786874" y="200680"/>
            <a:ext cx="46182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BioSample</a:t>
            </a:r>
            <a:r>
              <a:rPr lang="en-US" sz="2800" dirty="0"/>
              <a:t> Metadata 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B409F-4962-E2BF-DFDE-A73D2F885827}"/>
              </a:ext>
            </a:extLst>
          </p:cNvPr>
          <p:cNvSpPr txBox="1"/>
          <p:nvPr/>
        </p:nvSpPr>
        <p:spPr>
          <a:xfrm>
            <a:off x="782889" y="896095"/>
            <a:ext cx="600796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sets of specifications (fields) </a:t>
            </a:r>
            <a:r>
              <a:rPr lang="en-US" sz="2300" dirty="0">
                <a:sym typeface="Wingdings" pitchFamily="2" charset="2"/>
              </a:rPr>
              <a:t> interoperability, standardization</a:t>
            </a: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authoritative source                   (</a:t>
            </a:r>
            <a:r>
              <a:rPr lang="en-US" sz="2300" b="1" dirty="0"/>
              <a:t>Genomics Standards Consortium</a:t>
            </a:r>
            <a:r>
              <a:rPr lang="en-US" sz="23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describing samples from </a:t>
            </a:r>
            <a:r>
              <a:rPr lang="en-US" sz="2300" b="1" dirty="0"/>
              <a:t>different contexts </a:t>
            </a:r>
            <a:r>
              <a:rPr lang="en-US" sz="2300" dirty="0"/>
              <a:t>(e.g. clinical, environment, food) or for different kinds of </a:t>
            </a:r>
            <a:r>
              <a:rPr lang="en-US" sz="2300" b="1" dirty="0"/>
              <a:t>sequences</a:t>
            </a:r>
            <a:r>
              <a:rPr lang="en-US" sz="2300" dirty="0"/>
              <a:t> (e.g. single genomes, metagenomes, marker genes)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300" dirty="0"/>
              <a:t>user selects most appropriate package </a:t>
            </a:r>
            <a:r>
              <a:rPr lang="en-US" sz="2300" dirty="0">
                <a:sym typeface="Wingdings" pitchFamily="2" charset="2"/>
              </a:rPr>
              <a:t> </a:t>
            </a:r>
            <a:r>
              <a:rPr lang="en-US" sz="2300" b="1" dirty="0">
                <a:sym typeface="Wingdings" pitchFamily="2" charset="2"/>
              </a:rPr>
              <a:t>Pathogen packages </a:t>
            </a:r>
            <a:r>
              <a:rPr lang="en-US" sz="2300" dirty="0">
                <a:sym typeface="Wingdings" pitchFamily="2" charset="2"/>
              </a:rPr>
              <a:t>(also different </a:t>
            </a:r>
            <a:r>
              <a:rPr lang="en-US" sz="2300" b="1" dirty="0">
                <a:sym typeface="Wingdings" pitchFamily="2" charset="2"/>
              </a:rPr>
              <a:t>SARS-CoV-2 package</a:t>
            </a:r>
            <a:r>
              <a:rPr lang="en-US" sz="2300" dirty="0">
                <a:sym typeface="Wingdings" pitchFamily="2" charset="2"/>
              </a:rPr>
              <a:t>)</a:t>
            </a:r>
            <a:endParaRPr lang="en-US" sz="2300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C6D9F0F-FCE8-48A3-1E98-51C068FD7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0" y="840327"/>
            <a:ext cx="4483100" cy="5499100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D1C2E98-0C6F-80A3-DB66-3F565EC2BC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46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ACC75F32-F568-27B3-62E6-D0A7D3A93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380522"/>
              </p:ext>
            </p:extLst>
          </p:nvPr>
        </p:nvGraphicFramePr>
        <p:xfrm>
          <a:off x="730251" y="493845"/>
          <a:ext cx="5814928" cy="5382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5138">
                  <a:extLst>
                    <a:ext uri="{9D8B030D-6E8A-4147-A177-3AD203B41FA5}">
                      <a16:colId xmlns:a16="http://schemas.microsoft.com/office/drawing/2014/main" val="2805404145"/>
                    </a:ext>
                  </a:extLst>
                </a:gridCol>
                <a:gridCol w="3729790">
                  <a:extLst>
                    <a:ext uri="{9D8B030D-6E8A-4147-A177-3AD203B41FA5}">
                      <a16:colId xmlns:a16="http://schemas.microsoft.com/office/drawing/2014/main" val="147214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GISAID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ENA Virus Package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40057"/>
                  </a:ext>
                </a:extLst>
              </a:tr>
              <a:tr h="30237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Submitter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equivalent (submit from your account)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627208"/>
                  </a:ext>
                </a:extLst>
              </a:tr>
              <a:tr h="276727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FASTA filename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rgbClr val="FF0000"/>
                          </a:solidFill>
                          <a:latin typeface="+mn-lt"/>
                        </a:rPr>
                        <a:t>file_name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+mn-lt"/>
                        </a:rPr>
                        <a:t>  </a:t>
                      </a:r>
                      <a:r>
                        <a:rPr lang="en-US" sz="1100" dirty="0">
                          <a:latin typeface="+mn-lt"/>
                        </a:rPr>
                        <a:t>(See Experiment metadata)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946783"/>
                  </a:ext>
                </a:extLst>
              </a:tr>
              <a:tr h="288757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Virus name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isolate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699073"/>
                  </a:ext>
                </a:extLst>
              </a:tr>
              <a:tr h="288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Type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tax_id</a:t>
                      </a:r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100" dirty="0">
                          <a:latin typeface="+mn-lt"/>
                        </a:rPr>
                        <a:t>(See Experiment metadata)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85209"/>
                  </a:ext>
                </a:extLst>
              </a:tr>
              <a:tr h="30079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Passage details/history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equivalent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16652"/>
                  </a:ext>
                </a:extLst>
              </a:tr>
              <a:tr h="264695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Collection date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collection date</a:t>
                      </a:r>
                      <a:endParaRPr lang="en-CA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604001"/>
                  </a:ext>
                </a:extLst>
              </a:tr>
              <a:tr h="288757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Location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geographic location (country and/or sea)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016193"/>
                  </a:ext>
                </a:extLst>
              </a:tr>
              <a:tr h="30079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Host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host common name/host scientific name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153287"/>
                  </a:ext>
                </a:extLst>
              </a:tr>
              <a:tr h="288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Gender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host sex</a:t>
                      </a:r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0333"/>
                  </a:ext>
                </a:extLst>
              </a:tr>
              <a:tr h="30078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Patient age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effectLst/>
                          <a:latin typeface="+mn-lt"/>
                        </a:rPr>
                        <a:t>host age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290517"/>
                  </a:ext>
                </a:extLst>
              </a:tr>
              <a:tr h="30079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Patient status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host health state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853820"/>
                  </a:ext>
                </a:extLst>
              </a:tr>
              <a:tr h="30078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Sequencing technology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solidFill>
                            <a:srgbClr val="FF0000"/>
                          </a:solidFill>
                          <a:latin typeface="+mn-lt"/>
                        </a:rPr>
                        <a:t>instrument_model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+mn-lt"/>
                        </a:rPr>
                        <a:t>  </a:t>
                      </a:r>
                      <a:r>
                        <a:rPr lang="en-US" sz="1100" dirty="0">
                          <a:latin typeface="+mn-lt"/>
                        </a:rPr>
                        <a:t>(See Experiment metadata)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255456"/>
                  </a:ext>
                </a:extLst>
              </a:tr>
              <a:tr h="30079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Originating lab</a:t>
                      </a:r>
                      <a:endParaRPr lang="en-CA" sz="1100" b="1" i="0" u="none" strike="noStrike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collecting institution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235181"/>
                  </a:ext>
                </a:extLst>
              </a:tr>
              <a:tr h="28875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Address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collecting institution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943253"/>
                  </a:ext>
                </a:extLst>
              </a:tr>
              <a:tr h="300789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Submitting lab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equivalent (submit from your account)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832103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Address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equivalent (submit from your account)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66230"/>
                  </a:ext>
                </a:extLst>
              </a:tr>
              <a:tr h="28875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equivalent</a:t>
                      </a:r>
                    </a:p>
                    <a:p>
                      <a:pPr algn="l" fontAlgn="b"/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134" marR="6134" marT="6134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host subject id</a:t>
                      </a:r>
                      <a:endParaRPr lang="en-CA" sz="11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8785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E019C7-C9D1-E3B1-D74E-948C285D7768}"/>
              </a:ext>
            </a:extLst>
          </p:cNvPr>
          <p:cNvSpPr txBox="1"/>
          <p:nvPr/>
        </p:nvSpPr>
        <p:spPr>
          <a:xfrm>
            <a:off x="7217368" y="410820"/>
            <a:ext cx="4207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Mapping Between Formats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81F1C-2DD3-0CC1-22DF-3E374CAF010D}"/>
              </a:ext>
            </a:extLst>
          </p:cNvPr>
          <p:cNvSpPr txBox="1"/>
          <p:nvPr/>
        </p:nvSpPr>
        <p:spPr>
          <a:xfrm>
            <a:off x="7302500" y="4350360"/>
            <a:ext cx="37304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*remember, even if something is “required”, you can always provide a null value if you need to</a:t>
            </a:r>
          </a:p>
          <a:p>
            <a:r>
              <a:rPr lang="en-US" sz="1800" dirty="0"/>
              <a:t>e.g. Missing, Not Applicable, Not Collected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A1139-0288-3C38-060F-1446E378B5C4}"/>
              </a:ext>
            </a:extLst>
          </p:cNvPr>
          <p:cNvSpPr txBox="1"/>
          <p:nvPr/>
        </p:nvSpPr>
        <p:spPr>
          <a:xfrm>
            <a:off x="6880484" y="1176506"/>
            <a:ext cx="5080237" cy="2662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GISAID Virus name:</a:t>
            </a:r>
          </a:p>
          <a:p>
            <a:r>
              <a:rPr lang="en-US" sz="1700" dirty="0">
                <a:solidFill>
                  <a:srgbClr val="FF0000"/>
                </a:solidFill>
              </a:rPr>
              <a:t>hCoV-19</a:t>
            </a:r>
            <a:r>
              <a:rPr lang="en-US" sz="1700" dirty="0"/>
              <a:t>/Country/ISO regional code-Identifier/year</a:t>
            </a:r>
          </a:p>
          <a:p>
            <a:r>
              <a:rPr lang="en-US" sz="1700" dirty="0">
                <a:solidFill>
                  <a:srgbClr val="FF0000"/>
                </a:solidFill>
              </a:rPr>
              <a:t>hCoV-19</a:t>
            </a:r>
            <a:r>
              <a:rPr lang="en-US" sz="1700" dirty="0"/>
              <a:t>/Country/</a:t>
            </a:r>
            <a:r>
              <a:rPr lang="en-US" sz="1700" b="1" u="sng" dirty="0"/>
              <a:t>un</a:t>
            </a:r>
            <a:r>
              <a:rPr lang="en-US" sz="1700" dirty="0"/>
              <a:t>-Identifier/year</a:t>
            </a:r>
          </a:p>
          <a:p>
            <a:r>
              <a:rPr lang="en-US" sz="1700" dirty="0"/>
              <a:t>e.g. </a:t>
            </a:r>
            <a:r>
              <a:rPr lang="en-US" sz="1700" dirty="0">
                <a:solidFill>
                  <a:srgbClr val="FF0000"/>
                </a:solidFill>
              </a:rPr>
              <a:t>hCoV-19</a:t>
            </a:r>
            <a:r>
              <a:rPr lang="en-US" sz="1700" dirty="0"/>
              <a:t>/CANADA/BC-ABCD1234/2021</a:t>
            </a:r>
          </a:p>
          <a:p>
            <a:endParaRPr lang="en-US" sz="1700" dirty="0"/>
          </a:p>
          <a:p>
            <a:endParaRPr lang="en-US" sz="1700" dirty="0"/>
          </a:p>
          <a:p>
            <a:r>
              <a:rPr lang="en-US" sz="1700" dirty="0"/>
              <a:t>NCBI Isolate:</a:t>
            </a:r>
          </a:p>
          <a:p>
            <a:r>
              <a:rPr lang="en-US" sz="1700" dirty="0">
                <a:solidFill>
                  <a:srgbClr val="FF0000"/>
                </a:solidFill>
              </a:rPr>
              <a:t>SARS-CoV-2</a:t>
            </a:r>
            <a:r>
              <a:rPr lang="en-US" sz="1700" dirty="0"/>
              <a:t>/host/country(short)/</a:t>
            </a:r>
            <a:r>
              <a:rPr lang="en-US" sz="1700" dirty="0" err="1"/>
              <a:t>sampleID</a:t>
            </a:r>
            <a:r>
              <a:rPr lang="en-US" sz="1700" dirty="0"/>
              <a:t>/date</a:t>
            </a:r>
          </a:p>
          <a:p>
            <a:r>
              <a:rPr lang="en-US" sz="1700" dirty="0"/>
              <a:t>e.g. </a:t>
            </a:r>
            <a:r>
              <a:rPr lang="en-US" sz="1700" dirty="0">
                <a:solidFill>
                  <a:srgbClr val="FF0000"/>
                </a:solidFill>
              </a:rPr>
              <a:t>SARS-CoV-2</a:t>
            </a:r>
            <a:r>
              <a:rPr lang="en-US" sz="1700" dirty="0"/>
              <a:t>/human/CAN/ABCD1234/2021</a:t>
            </a:r>
          </a:p>
          <a:p>
            <a:endParaRPr lang="en-US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46352A34-9C69-B430-A8FE-97ACECE70E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31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172CBA-69E3-B920-BA97-891159EA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22" y="958271"/>
            <a:ext cx="8296656" cy="40313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8B2D36-1262-DB1F-D9A4-C21320AE8312}"/>
              </a:ext>
            </a:extLst>
          </p:cNvPr>
          <p:cNvSpPr txBox="1"/>
          <p:nvPr/>
        </p:nvSpPr>
        <p:spPr>
          <a:xfrm>
            <a:off x="746273" y="5668896"/>
            <a:ext cx="595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www.protocols.io</a:t>
            </a:r>
            <a:r>
              <a:rPr lang="en-US" sz="2400" dirty="0"/>
              <a:t>/workspaces/pha4ge</a:t>
            </a:r>
          </a:p>
        </p:txBody>
      </p:sp>
      <p:pic>
        <p:nvPicPr>
          <p:cNvPr id="4" name="Picture 2" descr="Bioinformatics">
            <a:extLst>
              <a:ext uri="{FF2B5EF4-FFF2-40B4-BE49-F238E27FC236}">
                <a16:creationId xmlns:a16="http://schemas.microsoft.com/office/drawing/2014/main" id="{CA153C73-8900-911D-BB42-5E16F9741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178" y="558195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A2C1F1-F390-639B-1F1A-6A0B54106BEF}"/>
              </a:ext>
            </a:extLst>
          </p:cNvPr>
          <p:cNvSpPr/>
          <p:nvPr/>
        </p:nvSpPr>
        <p:spPr>
          <a:xfrm>
            <a:off x="8631855" y="958271"/>
            <a:ext cx="35601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7 public repository submission protocols </a:t>
            </a:r>
            <a:r>
              <a:rPr lang="en-US" sz="2400" dirty="0"/>
              <a:t>(GISAID, NCBI, EMBL-EBI) on </a:t>
            </a:r>
            <a:r>
              <a:rPr lang="en-US" sz="2400" b="1" dirty="0" err="1"/>
              <a:t>Protocols.io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PHA4GE-adapted submission 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Curation SOP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instructional videos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F2AD3-D626-2450-293C-758C19F173EC}"/>
              </a:ext>
            </a:extLst>
          </p:cNvPr>
          <p:cNvSpPr txBox="1"/>
          <p:nvPr/>
        </p:nvSpPr>
        <p:spPr>
          <a:xfrm>
            <a:off x="2656465" y="85929"/>
            <a:ext cx="7374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Protocols to mobilize harmonized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CFAF1-8423-75ED-FAF2-5185AAEA7C84}"/>
              </a:ext>
            </a:extLst>
          </p:cNvPr>
          <p:cNvSpPr txBox="1"/>
          <p:nvPr/>
        </p:nvSpPr>
        <p:spPr>
          <a:xfrm>
            <a:off x="601894" y="5201650"/>
            <a:ext cx="10663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Different repositories have different fields, but PHA4GE helps standardize what goes into those fields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04DFDCD4-A023-9C36-04F7-5DF1A6E580C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85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CF1A62-4BA8-4422-5C8D-68E470E4A12E}"/>
              </a:ext>
            </a:extLst>
          </p:cNvPr>
          <p:cNvSpPr txBox="1"/>
          <p:nvPr/>
        </p:nvSpPr>
        <p:spPr>
          <a:xfrm>
            <a:off x="1452460" y="1357855"/>
            <a:ext cx="92870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Other kinds of data useful for </a:t>
            </a:r>
          </a:p>
          <a:p>
            <a:pPr algn="ctr"/>
            <a:r>
              <a:rPr lang="en-US" sz="4000" dirty="0"/>
              <a:t>genomic epidemiology: 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Best curation practices for associating genomic data with assays, phenotypes, epidemiological data </a:t>
            </a:r>
            <a:r>
              <a:rPr lang="en-US" sz="4000" dirty="0" err="1"/>
              <a:t>etc</a:t>
            </a:r>
            <a:endParaRPr lang="en-US" sz="400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D8CEC87-00F0-4E4D-533B-B6A3D4DE586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26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p27">
            <a:extLst>
              <a:ext uri="{FF2B5EF4-FFF2-40B4-BE49-F238E27FC236}">
                <a16:creationId xmlns:a16="http://schemas.microsoft.com/office/drawing/2014/main" id="{06EDE8D5-95D1-E57D-DBA4-E08E042D2A0D}"/>
              </a:ext>
            </a:extLst>
          </p:cNvPr>
          <p:cNvSpPr txBox="1"/>
          <p:nvPr/>
        </p:nvSpPr>
        <p:spPr>
          <a:xfrm>
            <a:off x="1024311" y="967223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77500" lnSpcReduction="20000"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2667" i="1" dirty="0">
                <a:solidFill>
                  <a:schemeClr val="dk1"/>
                </a:solidFill>
              </a:rPr>
              <a:t>FAIR Guiding Principles (Nature, 2015)</a:t>
            </a:r>
            <a:endParaRPr sz="3733" i="1"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0037E-627B-7E82-8678-84B02C16C780}"/>
              </a:ext>
            </a:extLst>
          </p:cNvPr>
          <p:cNvSpPr txBox="1"/>
          <p:nvPr/>
        </p:nvSpPr>
        <p:spPr>
          <a:xfrm>
            <a:off x="764826" y="223294"/>
            <a:ext cx="9828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Preparing FAIR data to maximize reuse and reproducibility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3D7A9-0CCB-22FC-5AF7-84B19CE95A74}"/>
              </a:ext>
            </a:extLst>
          </p:cNvPr>
          <p:cNvSpPr txBox="1"/>
          <p:nvPr/>
        </p:nvSpPr>
        <p:spPr>
          <a:xfrm>
            <a:off x="667412" y="4207862"/>
            <a:ext cx="113607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How do we make data FAIR?</a:t>
            </a:r>
          </a:p>
          <a:p>
            <a:endParaRPr lang="en-US" sz="1700" dirty="0"/>
          </a:p>
          <a:p>
            <a:r>
              <a:rPr lang="en-US" sz="1700" b="1" dirty="0"/>
              <a:t>Everyone:</a:t>
            </a:r>
            <a:r>
              <a:rPr lang="en-US" sz="1700" dirty="0"/>
              <a:t> 		Use ontologies and data standards (datasets and systems more interoperable)</a:t>
            </a:r>
          </a:p>
          <a:p>
            <a:r>
              <a:rPr lang="en-US" sz="1700" b="1" dirty="0"/>
              <a:t>Standards developers: 	</a:t>
            </a:r>
            <a:r>
              <a:rPr lang="en-US" sz="1700" dirty="0"/>
              <a:t>Make standards/ontologies available in registries/centralized resources (OBO Foundry) </a:t>
            </a:r>
          </a:p>
          <a:p>
            <a:r>
              <a:rPr lang="en-US" sz="1700" b="1" dirty="0"/>
              <a:t>Data providers: 		</a:t>
            </a:r>
            <a:r>
              <a:rPr lang="en-US" sz="1700" dirty="0"/>
              <a:t>Share data in databases and repositories</a:t>
            </a:r>
          </a:p>
          <a:p>
            <a:r>
              <a:rPr lang="en-US" sz="1700" dirty="0"/>
              <a:t>	           		Provide information on provenance, data limitations</a:t>
            </a:r>
          </a:p>
          <a:p>
            <a:r>
              <a:rPr lang="en-US" sz="1700" b="1" dirty="0"/>
              <a:t>Repositories:</a:t>
            </a:r>
            <a:r>
              <a:rPr lang="en-US" sz="1700" dirty="0"/>
              <a:t> 		Make data searchable with standardized filters/tags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48768-6642-144A-0C39-B551556D04E5}"/>
              </a:ext>
            </a:extLst>
          </p:cNvPr>
          <p:cNvSpPr txBox="1"/>
          <p:nvPr/>
        </p:nvSpPr>
        <p:spPr>
          <a:xfrm>
            <a:off x="667412" y="1622539"/>
            <a:ext cx="100236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Findable</a:t>
            </a:r>
            <a:r>
              <a:rPr lang="en-US" sz="2400" dirty="0"/>
              <a:t> - other users can discover your data (humans AND computers)</a:t>
            </a:r>
          </a:p>
          <a:p>
            <a:r>
              <a:rPr lang="en-US" sz="2400" b="1" dirty="0"/>
              <a:t>Accessible</a:t>
            </a:r>
            <a:r>
              <a:rPr lang="en-US" sz="2400" dirty="0"/>
              <a:t> - should be easy to retrieve</a:t>
            </a:r>
          </a:p>
          <a:p>
            <a:r>
              <a:rPr lang="en-US" sz="2400" b="1" dirty="0"/>
              <a:t>Interoperable</a:t>
            </a:r>
            <a:r>
              <a:rPr lang="en-US" sz="2400" dirty="0"/>
              <a:t> - computer systems or software should be able to exchange and make use of information</a:t>
            </a:r>
          </a:p>
          <a:p>
            <a:r>
              <a:rPr lang="en-US" sz="2400" b="1" dirty="0"/>
              <a:t>Reusable</a:t>
            </a:r>
            <a:r>
              <a:rPr lang="en-US" sz="2400" dirty="0"/>
              <a:t> - digital information can have many uses, should be stored in a way that enables reuse (e.g. sufficient context, provenance)</a:t>
            </a:r>
          </a:p>
          <a:p>
            <a:endParaRPr lang="en-US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65AEA8A7-A248-7142-B378-3020C018655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40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60563-02D6-0BA2-D6A2-4DD3C7C11F07}"/>
              </a:ext>
            </a:extLst>
          </p:cNvPr>
          <p:cNvSpPr txBox="1"/>
          <p:nvPr/>
        </p:nvSpPr>
        <p:spPr>
          <a:xfrm>
            <a:off x="1415683" y="40459"/>
            <a:ext cx="93606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How you build an ontology (architecture) affects how you can use 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AD9FA-B6BF-85EE-2B9F-CCE90DD80F87}"/>
              </a:ext>
            </a:extLst>
          </p:cNvPr>
          <p:cNvSpPr txBox="1"/>
          <p:nvPr/>
        </p:nvSpPr>
        <p:spPr>
          <a:xfrm>
            <a:off x="1851949" y="1434027"/>
            <a:ext cx="110842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dirty="0"/>
              <a:t>Open Biomedical Ontologies e.g. </a:t>
            </a:r>
            <a:r>
              <a:rPr lang="en-CA" sz="2600" b="1" dirty="0"/>
              <a:t>Gene Ontology (GO)</a:t>
            </a:r>
          </a:p>
          <a:p>
            <a:r>
              <a:rPr lang="en-CA" sz="2600" dirty="0"/>
              <a:t>http://</a:t>
            </a:r>
            <a:r>
              <a:rPr lang="en-CA" sz="2600" dirty="0" err="1"/>
              <a:t>www.obofoundry.org</a:t>
            </a:r>
            <a:r>
              <a:rPr lang="en-CA" sz="2600" dirty="0"/>
              <a:t>/</a:t>
            </a:r>
          </a:p>
          <a:p>
            <a:endParaRPr lang="en-CA" sz="2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1F4C20-7C60-99F5-53E3-6797A4F4689F}"/>
              </a:ext>
            </a:extLst>
          </p:cNvPr>
          <p:cNvGrpSpPr/>
          <p:nvPr/>
        </p:nvGrpSpPr>
        <p:grpSpPr>
          <a:xfrm>
            <a:off x="449223" y="2400481"/>
            <a:ext cx="11310612" cy="5606333"/>
            <a:chOff x="629843" y="3212867"/>
            <a:chExt cx="8338854" cy="56063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CA1CA-96CE-99D0-C719-9C7B9FE5AEB6}"/>
                </a:ext>
              </a:extLst>
            </p:cNvPr>
            <p:cNvSpPr txBox="1"/>
            <p:nvPr/>
          </p:nvSpPr>
          <p:spPr>
            <a:xfrm>
              <a:off x="629843" y="3710109"/>
              <a:ext cx="6700037" cy="5109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500" b="1" i="1" dirty="0"/>
                <a:t>Interoperability depends on: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CA" sz="2500" dirty="0"/>
                <a:t>common architecture </a:t>
              </a:r>
            </a:p>
            <a:p>
              <a:pPr lvl="1"/>
              <a:r>
                <a:rPr lang="en-CA" sz="2500" dirty="0"/>
                <a:t>	</a:t>
              </a:r>
              <a:r>
                <a:rPr lang="en-CA" sz="2500" b="1" dirty="0"/>
                <a:t>Basic Formal Ontology: </a:t>
              </a:r>
              <a:r>
                <a:rPr lang="en-CA" sz="2500" dirty="0"/>
                <a:t>how to group things into 	classes e.g. things, processes, qualities</a:t>
              </a:r>
            </a:p>
            <a:p>
              <a:pPr lvl="1"/>
              <a:r>
                <a:rPr lang="en-CA" sz="2500" dirty="0"/>
                <a:t>	</a:t>
              </a:r>
              <a:r>
                <a:rPr lang="en-CA" sz="2500" b="1" dirty="0"/>
                <a:t>Relation Ontology: </a:t>
              </a:r>
              <a:r>
                <a:rPr lang="en-CA" sz="2500" dirty="0"/>
                <a:t>prescribed relations e.g. </a:t>
              </a:r>
              <a:r>
                <a:rPr lang="en-CA" sz="2500" i="1" dirty="0" err="1"/>
                <a:t>is_a</a:t>
              </a:r>
              <a:r>
                <a:rPr lang="en-CA" sz="2500" dirty="0"/>
                <a:t>, 	</a:t>
              </a:r>
              <a:r>
                <a:rPr lang="en-CA" sz="2500" i="1" dirty="0" err="1"/>
                <a:t>adheres_in</a:t>
              </a:r>
              <a:r>
                <a:rPr lang="en-CA" sz="2500" dirty="0"/>
                <a:t>, </a:t>
              </a:r>
              <a:r>
                <a:rPr lang="en-CA" sz="2500" i="1" dirty="0" err="1"/>
                <a:t>part_of</a:t>
              </a:r>
              <a:r>
                <a:rPr lang="en-CA" sz="2500" dirty="0"/>
                <a:t>, </a:t>
              </a:r>
              <a:r>
                <a:rPr lang="en-CA" sz="2500" i="1" dirty="0" err="1"/>
                <a:t>has_role</a:t>
              </a:r>
              <a:endParaRPr lang="en-CA" sz="2500" i="1" dirty="0"/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CA" sz="2500" dirty="0"/>
                <a:t>different ontologies, reuse of terms 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CA" sz="2500" dirty="0"/>
                <a:t>oversight (centralized)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CA" sz="2500" dirty="0"/>
                <a:t>open source</a:t>
              </a:r>
            </a:p>
            <a:p>
              <a:pPr lvl="1"/>
              <a:endParaRPr lang="en-CA" sz="3200" dirty="0"/>
            </a:p>
            <a:p>
              <a:pPr lvl="1"/>
              <a:endParaRPr lang="en-CA" sz="3200" dirty="0"/>
            </a:p>
            <a:p>
              <a:pPr lvl="1"/>
              <a:endParaRPr lang="en-CA" sz="280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03CBFE9-4DCE-AF42-81A2-D9AEA9F99C01}"/>
                </a:ext>
              </a:extLst>
            </p:cNvPr>
            <p:cNvGrpSpPr/>
            <p:nvPr/>
          </p:nvGrpSpPr>
          <p:grpSpPr>
            <a:xfrm>
              <a:off x="7135620" y="3212867"/>
              <a:ext cx="1833077" cy="2237873"/>
              <a:chOff x="9117252" y="1481554"/>
              <a:chExt cx="1687754" cy="2237873"/>
            </a:xfrm>
          </p:grpSpPr>
          <p:pic>
            <p:nvPicPr>
              <p:cNvPr id="7" name="Picture 4" descr="http://www.clipartkid.com/images/600/reduce-reuse-recycle-clipart-reduce-reuse-recycle-logo-QRWx2k-clipart.jpeg">
                <a:extLst>
                  <a:ext uri="{FF2B5EF4-FFF2-40B4-BE49-F238E27FC236}">
                    <a16:creationId xmlns:a16="http://schemas.microsoft.com/office/drawing/2014/main" id="{1A754466-C3AC-2FEA-2B11-D7494C060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17252" y="1481554"/>
                <a:ext cx="1687754" cy="223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2592EB-3CF2-FDCF-4CE0-C980A8A25C9C}"/>
                  </a:ext>
                </a:extLst>
              </p:cNvPr>
              <p:cNvSpPr txBox="1"/>
              <p:nvPr/>
            </p:nvSpPr>
            <p:spPr>
              <a:xfrm>
                <a:off x="9157315" y="2338880"/>
                <a:ext cx="1602545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err="1"/>
                  <a:t>ID:meaning</a:t>
                </a:r>
                <a:endParaRPr lang="en-US" sz="2800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A27AFD-7533-BF42-6A6C-8311E76A3BC1}"/>
              </a:ext>
            </a:extLst>
          </p:cNvPr>
          <p:cNvGrpSpPr/>
          <p:nvPr/>
        </p:nvGrpSpPr>
        <p:grpSpPr>
          <a:xfrm>
            <a:off x="2599487" y="2318002"/>
            <a:ext cx="9445909" cy="3789019"/>
            <a:chOff x="1075488" y="-653798"/>
            <a:chExt cx="8709801" cy="37890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6A545B-2DCE-8881-313A-6EC8C77B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7721" y="1854933"/>
              <a:ext cx="2637568" cy="12802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45E08D-7E28-94A6-0AFD-6259F74544AA}"/>
                </a:ext>
              </a:extLst>
            </p:cNvPr>
            <p:cNvSpPr txBox="1"/>
            <p:nvPr/>
          </p:nvSpPr>
          <p:spPr>
            <a:xfrm>
              <a:off x="1075488" y="-653798"/>
              <a:ext cx="58826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CA" sz="2800" i="1" dirty="0">
                  <a:solidFill>
                    <a:schemeClr val="accent6">
                      <a:lumMod val="75000"/>
                    </a:schemeClr>
                  </a:solidFill>
                </a:rPr>
                <a:t>integrate information across sectors</a:t>
              </a:r>
            </a:p>
          </p:txBody>
        </p:sp>
      </p:grpSp>
      <p:pic>
        <p:nvPicPr>
          <p:cNvPr id="12" name="Picture 4" descr="http://www.obofoundry.org/images/foundrylogo.png">
            <a:extLst>
              <a:ext uri="{FF2B5EF4-FFF2-40B4-BE49-F238E27FC236}">
                <a16:creationId xmlns:a16="http://schemas.microsoft.com/office/drawing/2014/main" id="{33CF9951-7308-F291-9735-82F9F0BE5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23" y="1178399"/>
            <a:ext cx="1218550" cy="1498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A941367-D2F4-F7A3-6205-F942F3360E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0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3360070" y="-564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3300"/>
            </a:pPr>
            <a:r>
              <a:rPr lang="en-US" dirty="0"/>
              <a:t>Learning Objectives</a:t>
            </a:r>
            <a:endParaRPr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FB1923D-4D35-BEA3-E8B3-6A2DDAC2FC6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EB44A-35D1-0ECA-4B9C-B9D2F6FD388C}"/>
              </a:ext>
            </a:extLst>
          </p:cNvPr>
          <p:cNvSpPr txBox="1"/>
          <p:nvPr/>
        </p:nvSpPr>
        <p:spPr>
          <a:xfrm>
            <a:off x="1457325" y="1319915"/>
            <a:ext cx="9277350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SzPts val="2100"/>
              <a:buNone/>
            </a:pPr>
            <a:r>
              <a:rPr lang="en-US" sz="1900" dirty="0"/>
              <a:t>      By the end of this lecture, you will:</a:t>
            </a:r>
          </a:p>
          <a:p>
            <a:pPr marL="685800" lvl="1">
              <a:buFont typeface="+mj-lt"/>
              <a:buAutoNum type="arabicPeriod"/>
            </a:pPr>
            <a:r>
              <a:rPr lang="en-US" sz="1900" dirty="0"/>
              <a:t>  Understand challenges of using genomics contextual data for public health analyses</a:t>
            </a:r>
          </a:p>
          <a:p>
            <a:pPr marL="685800" lvl="1">
              <a:buFont typeface="+mj-lt"/>
              <a:buAutoNum type="arabicPeriod"/>
            </a:pPr>
            <a:endParaRPr lang="en-US" sz="1900" dirty="0"/>
          </a:p>
          <a:p>
            <a:pPr marL="685800" lvl="1">
              <a:buFont typeface="+mj-lt"/>
              <a:buAutoNum type="arabicPeriod"/>
            </a:pPr>
            <a:r>
              <a:rPr lang="en-US" sz="1900" dirty="0"/>
              <a:t>  Know how ontologies, data standards and tools can be used as solutions for streamlining data flow</a:t>
            </a:r>
          </a:p>
          <a:p>
            <a:pPr marL="685800" lvl="1">
              <a:buFont typeface="+mj-lt"/>
              <a:buAutoNum type="arabicPeriod"/>
            </a:pPr>
            <a:endParaRPr lang="en-US" sz="1900" dirty="0"/>
          </a:p>
          <a:p>
            <a:pPr marL="685800" lvl="1">
              <a:buFont typeface="+mj-lt"/>
              <a:buAutoNum type="arabicPeriod"/>
            </a:pPr>
            <a:r>
              <a:rPr lang="en-US" sz="1900" dirty="0"/>
              <a:t>  Be able to describe real-world examples of how ontology-based specifications are used</a:t>
            </a:r>
          </a:p>
          <a:p>
            <a:pPr marL="685800" lvl="1">
              <a:buFont typeface="+mj-lt"/>
              <a:buAutoNum type="arabicPeriod"/>
            </a:pPr>
            <a:endParaRPr lang="en-US" sz="1900" dirty="0"/>
          </a:p>
          <a:p>
            <a:pPr marL="685800" lvl="1">
              <a:buFont typeface="+mj-lt"/>
              <a:buAutoNum type="arabicPeriod"/>
            </a:pPr>
            <a:r>
              <a:rPr lang="en-US" sz="1900" dirty="0"/>
              <a:t>  Be aware of data sharing principles, considerations (practical, ethical, privacy)</a:t>
            </a:r>
          </a:p>
          <a:p>
            <a:pPr marL="685800" lvl="1">
              <a:buFont typeface="+mj-lt"/>
              <a:buAutoNum type="arabicPeriod"/>
            </a:pPr>
            <a:endParaRPr lang="en-US" sz="1900" dirty="0"/>
          </a:p>
          <a:p>
            <a:pPr marL="685800" lvl="1">
              <a:buFont typeface="+mj-lt"/>
              <a:buAutoNum type="arabicPeriod"/>
            </a:pPr>
            <a:r>
              <a:rPr lang="en-US" sz="1900" dirty="0"/>
              <a:t>  Know about different public repositories (GISAID, INSDC) and their submission requirements</a:t>
            </a:r>
          </a:p>
          <a:p>
            <a:pPr marL="685800" lvl="1">
              <a:buFont typeface="+mj-lt"/>
              <a:buAutoNum type="arabicPeriod"/>
            </a:pPr>
            <a:endParaRPr lang="en-US" sz="1900" dirty="0"/>
          </a:p>
          <a:p>
            <a:pPr marL="685800" lvl="1">
              <a:buFont typeface="+mj-lt"/>
              <a:buAutoNum type="arabicPeriod"/>
            </a:pPr>
            <a:r>
              <a:rPr lang="en-US" sz="1900" dirty="0"/>
              <a:t>  Be aware of data curation best practices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CCF55EBD-6D2D-CB7F-97FA-74B592609381}"/>
              </a:ext>
            </a:extLst>
          </p:cNvPr>
          <p:cNvGrpSpPr/>
          <p:nvPr/>
        </p:nvGrpSpPr>
        <p:grpSpPr>
          <a:xfrm>
            <a:off x="3040871" y="324466"/>
            <a:ext cx="6286560" cy="5497151"/>
            <a:chOff x="-1" y="0"/>
            <a:chExt cx="6286558" cy="5497149"/>
          </a:xfrm>
        </p:grpSpPr>
        <p:pic>
          <p:nvPicPr>
            <p:cNvPr id="3" name="Picture 4" descr="Picture 4">
              <a:extLst>
                <a:ext uri="{FF2B5EF4-FFF2-40B4-BE49-F238E27FC236}">
                  <a16:creationId xmlns:a16="http://schemas.microsoft.com/office/drawing/2014/main" id="{FF5BE542-4A69-EC28-A42C-03663F66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6286558" cy="5497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" name="Oval 5">
              <a:extLst>
                <a:ext uri="{FF2B5EF4-FFF2-40B4-BE49-F238E27FC236}">
                  <a16:creationId xmlns:a16="http://schemas.microsoft.com/office/drawing/2014/main" id="{5AA7382B-2017-5F8C-AD08-5D2CF7ADA136}"/>
                </a:ext>
              </a:extLst>
            </p:cNvPr>
            <p:cNvGrpSpPr/>
            <p:nvPr/>
          </p:nvGrpSpPr>
          <p:grpSpPr>
            <a:xfrm>
              <a:off x="2441369" y="1704567"/>
              <a:ext cx="1680561" cy="1608183"/>
              <a:chOff x="-1" y="-1"/>
              <a:chExt cx="1680560" cy="1608182"/>
            </a:xfrm>
          </p:grpSpPr>
          <p:sp>
            <p:nvSpPr>
              <p:cNvPr id="5" name="Oval">
                <a:extLst>
                  <a:ext uri="{FF2B5EF4-FFF2-40B4-BE49-F238E27FC236}">
                    <a16:creationId xmlns:a16="http://schemas.microsoft.com/office/drawing/2014/main" id="{992D5C30-16EC-702D-E31E-443035031AC5}"/>
                  </a:ext>
                </a:extLst>
              </p:cNvPr>
              <p:cNvSpPr/>
              <p:nvPr/>
            </p:nvSpPr>
            <p:spPr>
              <a:xfrm>
                <a:off x="-1" y="-1"/>
                <a:ext cx="1680560" cy="1608182"/>
              </a:xfrm>
              <a:prstGeom prst="ellipse">
                <a:avLst/>
              </a:prstGeom>
              <a:solidFill>
                <a:srgbClr val="AFABAB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400" b="1"/>
                </a:pPr>
                <a:endParaRPr sz="3200"/>
              </a:p>
            </p:txBody>
          </p:sp>
          <p:sp>
            <p:nvSpPr>
              <p:cNvPr id="6" name="One Health">
                <a:extLst>
                  <a:ext uri="{FF2B5EF4-FFF2-40B4-BE49-F238E27FC236}">
                    <a16:creationId xmlns:a16="http://schemas.microsoft.com/office/drawing/2014/main" id="{F7F18499-1716-39E9-E139-5F5CD67783A9}"/>
                  </a:ext>
                </a:extLst>
              </p:cNvPr>
              <p:cNvSpPr txBox="1"/>
              <p:nvPr/>
            </p:nvSpPr>
            <p:spPr>
              <a:xfrm>
                <a:off x="246112" y="573259"/>
                <a:ext cx="1188332" cy="461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400" b="1"/>
                </a:lvl1pPr>
              </a:lstStyle>
              <a:p>
                <a:r>
                  <a:rPr lang="en-CA" dirty="0"/>
                  <a:t>Data</a:t>
                </a:r>
                <a:endParaRPr dirty="0"/>
              </a:p>
            </p:txBody>
          </p:sp>
        </p:grpSp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25562441-B469-EA7E-2F2A-672B54449EAA}"/>
              </a:ext>
            </a:extLst>
          </p:cNvPr>
          <p:cNvSpPr txBox="1"/>
          <p:nvPr/>
        </p:nvSpPr>
        <p:spPr>
          <a:xfrm>
            <a:off x="3040871" y="5804523"/>
            <a:ext cx="72644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0000FF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OBO Foundry library (&gt;</a:t>
            </a:r>
            <a:r>
              <a:rPr lang="en-CA" dirty="0">
                <a:solidFill>
                  <a:schemeClr val="tx1"/>
                </a:solidFill>
              </a:rPr>
              <a:t>20</a:t>
            </a:r>
            <a:r>
              <a:rPr dirty="0">
                <a:solidFill>
                  <a:schemeClr val="tx1"/>
                </a:solidFill>
              </a:rPr>
              <a:t>0 ontologies)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88395145-05FF-6E51-7D92-1B29C511CC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98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0;p41">
            <a:extLst>
              <a:ext uri="{FF2B5EF4-FFF2-40B4-BE49-F238E27FC236}">
                <a16:creationId xmlns:a16="http://schemas.microsoft.com/office/drawing/2014/main" id="{7F98F0E0-C878-7B5B-A953-171BD23F12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41</a:t>
            </a:fld>
            <a:endParaRPr/>
          </a:p>
        </p:txBody>
      </p:sp>
      <p:sp>
        <p:nvSpPr>
          <p:cNvPr id="3" name="Google Shape;472;p41">
            <a:extLst>
              <a:ext uri="{FF2B5EF4-FFF2-40B4-BE49-F238E27FC236}">
                <a16:creationId xmlns:a16="http://schemas.microsoft.com/office/drawing/2014/main" id="{12BE049E-AC70-B87A-E777-06C1BC8333C2}"/>
              </a:ext>
            </a:extLst>
          </p:cNvPr>
          <p:cNvSpPr txBox="1"/>
          <p:nvPr/>
        </p:nvSpPr>
        <p:spPr>
          <a:xfrm>
            <a:off x="3183000" y="205489"/>
            <a:ext cx="1043147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600" dirty="0"/>
              <a:t>How to find ontology terms</a:t>
            </a:r>
            <a:endParaRPr sz="3600" dirty="0">
              <a:solidFill>
                <a:srgbClr val="000000"/>
              </a:solidFill>
            </a:endParaRPr>
          </a:p>
        </p:txBody>
      </p:sp>
      <p:sp>
        <p:nvSpPr>
          <p:cNvPr id="4" name="Google Shape;473;p41">
            <a:extLst>
              <a:ext uri="{FF2B5EF4-FFF2-40B4-BE49-F238E27FC236}">
                <a16:creationId xmlns:a16="http://schemas.microsoft.com/office/drawing/2014/main" id="{6D672111-9F2E-72F8-EA53-E4112FDDCA9D}"/>
              </a:ext>
            </a:extLst>
          </p:cNvPr>
          <p:cNvSpPr txBox="1"/>
          <p:nvPr/>
        </p:nvSpPr>
        <p:spPr>
          <a:xfrm>
            <a:off x="415600" y="1614633"/>
            <a:ext cx="5534800" cy="45575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 fontScale="32500" lnSpcReduction="20000"/>
          </a:bodyPr>
          <a:lstStyle/>
          <a:p>
            <a:pPr>
              <a:lnSpc>
                <a:spcPct val="115000"/>
              </a:lnSpc>
            </a:pPr>
            <a:r>
              <a:rPr lang="en" sz="8133" b="1" dirty="0">
                <a:solidFill>
                  <a:srgbClr val="595959"/>
                </a:solidFill>
              </a:rPr>
              <a:t>Ontology Lookup Service</a:t>
            </a:r>
            <a:endParaRPr sz="8133" b="1" dirty="0">
              <a:solidFill>
                <a:srgbClr val="595959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en" sz="6400" dirty="0">
                <a:solidFill>
                  <a:schemeClr val="dk1"/>
                </a:solidFill>
              </a:rPr>
              <a:t>Service to make ontology accessible for human (data curators) and machines (through workflows).</a:t>
            </a:r>
            <a:endParaRPr sz="6400" dirty="0">
              <a:solidFill>
                <a:schemeClr val="dk1"/>
              </a:solidFill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</a:pPr>
            <a:r>
              <a:rPr lang="en" sz="6400" b="1" dirty="0">
                <a:solidFill>
                  <a:schemeClr val="accent5"/>
                </a:solidFill>
              </a:rPr>
              <a:t>Many routes to the same term</a:t>
            </a:r>
          </a:p>
          <a:p>
            <a:pPr algn="ctr">
              <a:lnSpc>
                <a:spcPct val="115000"/>
              </a:lnSpc>
              <a:spcBef>
                <a:spcPts val="1600"/>
              </a:spcBef>
            </a:pPr>
            <a:r>
              <a:rPr lang="en" sz="7742" b="1" dirty="0">
                <a:solidFill>
                  <a:schemeClr val="dk1"/>
                </a:solidFill>
              </a:rPr>
              <a:t>EMBL-EBI OLS </a:t>
            </a:r>
            <a:r>
              <a:rPr lang="en" sz="7742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7742" dirty="0">
              <a:solidFill>
                <a:schemeClr val="dk1"/>
              </a:solidFill>
            </a:endParaRPr>
          </a:p>
          <a:p>
            <a:pPr>
              <a:spcBef>
                <a:spcPts val="1333"/>
              </a:spcBef>
            </a:pPr>
            <a:r>
              <a:rPr lang="en" sz="4800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6400" dirty="0">
                <a:solidFill>
                  <a:srgbClr val="222222"/>
                </a:solidFill>
                <a:highlight>
                  <a:srgbClr val="FFFFFF"/>
                </a:highlight>
              </a:rPr>
              <a:t>A repository for all Open Biomedical (OBO) Ontologies </a:t>
            </a:r>
            <a:endParaRPr sz="64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609585" indent="-436869">
              <a:lnSpc>
                <a:spcPct val="115000"/>
              </a:lnSpc>
              <a:buSzPct val="100000"/>
              <a:buChar char="●"/>
            </a:pPr>
            <a:r>
              <a:rPr lang="en" sz="6400" dirty="0">
                <a:solidFill>
                  <a:schemeClr val="dk1"/>
                </a:solidFill>
                <a:highlight>
                  <a:srgbClr val="FFFFFF"/>
                </a:highlight>
              </a:rPr>
              <a:t>OLS hosts </a:t>
            </a:r>
            <a:r>
              <a:rPr lang="en" sz="6400" dirty="0">
                <a:solidFill>
                  <a:srgbClr val="FF0000"/>
                </a:solidFill>
                <a:highlight>
                  <a:srgbClr val="FFFFFF"/>
                </a:highlight>
              </a:rPr>
              <a:t>over 250 ontologies</a:t>
            </a:r>
            <a:r>
              <a:rPr lang="en" sz="6400" dirty="0">
                <a:solidFill>
                  <a:schemeClr val="dk1"/>
                </a:solidFill>
                <a:highlight>
                  <a:srgbClr val="FFFFFF"/>
                </a:highlight>
              </a:rPr>
              <a:t> in a single place. </a:t>
            </a:r>
            <a:endParaRPr sz="64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685783" indent="-436869">
              <a:lnSpc>
                <a:spcPct val="115000"/>
              </a:lnSpc>
              <a:buSzPct val="100000"/>
              <a:buChar char="●"/>
            </a:pPr>
            <a:r>
              <a:rPr lang="en" sz="6400" dirty="0">
                <a:solidFill>
                  <a:schemeClr val="dk1"/>
                </a:solidFill>
                <a:highlight>
                  <a:srgbClr val="FFFFFF"/>
                </a:highlight>
              </a:rPr>
              <a:t>Over </a:t>
            </a:r>
            <a:r>
              <a:rPr lang="en" sz="6400" dirty="0">
                <a:solidFill>
                  <a:srgbClr val="FF0000"/>
                </a:solidFill>
                <a:highlight>
                  <a:srgbClr val="FFFFFF"/>
                </a:highlight>
              </a:rPr>
              <a:t>7 million terms</a:t>
            </a:r>
            <a:r>
              <a:rPr lang="en" sz="64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2400" dirty="0">
              <a:solidFill>
                <a:srgbClr val="595959"/>
              </a:solidFill>
            </a:endParaRPr>
          </a:p>
        </p:txBody>
      </p:sp>
      <p:pic>
        <p:nvPicPr>
          <p:cNvPr id="6" name="Google Shape;475;p41">
            <a:extLst>
              <a:ext uri="{FF2B5EF4-FFF2-40B4-BE49-F238E27FC236}">
                <a16:creationId xmlns:a16="http://schemas.microsoft.com/office/drawing/2014/main" id="{D0B2E8B0-FF20-04A7-F169-BF94CF07C6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14633"/>
            <a:ext cx="5924667" cy="40491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F9084D-421F-DC02-F1B9-20941C22406B}"/>
              </a:ext>
            </a:extLst>
          </p:cNvPr>
          <p:cNvSpPr txBox="1"/>
          <p:nvPr/>
        </p:nvSpPr>
        <p:spPr>
          <a:xfrm>
            <a:off x="1273215" y="1107195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We will use this later in the lab!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9E852-BC20-A120-A67F-0DE805887BE3}"/>
              </a:ext>
            </a:extLst>
          </p:cNvPr>
          <p:cNvSpPr txBox="1"/>
          <p:nvPr/>
        </p:nvSpPr>
        <p:spPr>
          <a:xfrm>
            <a:off x="7279106" y="5835076"/>
            <a:ext cx="6809872" cy="383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CA" sz="1800" b="1" dirty="0">
                <a:solidFill>
                  <a:srgbClr val="595959"/>
                </a:solidFill>
              </a:rPr>
              <a:t>Website</a:t>
            </a:r>
            <a:r>
              <a:rPr lang="en-CA" sz="1800" dirty="0">
                <a:solidFill>
                  <a:srgbClr val="0000FF"/>
                </a:solidFill>
              </a:rPr>
              <a:t>:</a:t>
            </a:r>
            <a:r>
              <a:rPr lang="en-CA" sz="1800" dirty="0"/>
              <a:t> </a:t>
            </a:r>
            <a:r>
              <a:rPr lang="en-CA" sz="1800" u="sng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https://www.ebi.ac.uk/ols</a:t>
            </a:r>
            <a:endParaRPr lang="en-CA" sz="1800" dirty="0">
              <a:solidFill>
                <a:srgbClr val="0000FF"/>
              </a:solidFill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E741CDCF-5B6B-2939-E689-0A02D0CA3E17}"/>
              </a:ext>
            </a:extLst>
          </p:cNvPr>
          <p:cNvSpPr txBox="1">
            <a:spLocks/>
          </p:cNvSpPr>
          <p:nvPr/>
        </p:nvSpPr>
        <p:spPr>
          <a:xfrm>
            <a:off x="11758864" y="60177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37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3;p7" descr="Screen Shot 2020-02-26 at 2.22.54 PM.png">
            <a:extLst>
              <a:ext uri="{FF2B5EF4-FFF2-40B4-BE49-F238E27FC236}">
                <a16:creationId xmlns:a16="http://schemas.microsoft.com/office/drawing/2014/main" id="{3B14F123-7D7A-32E4-FFE8-A674517B94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2667"/>
          <a:stretch/>
        </p:blipFill>
        <p:spPr>
          <a:xfrm>
            <a:off x="1521680" y="1028080"/>
            <a:ext cx="9551021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04;p7">
            <a:extLst>
              <a:ext uri="{FF2B5EF4-FFF2-40B4-BE49-F238E27FC236}">
                <a16:creationId xmlns:a16="http://schemas.microsoft.com/office/drawing/2014/main" id="{F11933EB-C815-6174-43EE-2272D3FB9275}"/>
              </a:ext>
            </a:extLst>
          </p:cNvPr>
          <p:cNvSpPr txBox="1"/>
          <p:nvPr/>
        </p:nvSpPr>
        <p:spPr>
          <a:xfrm>
            <a:off x="2057212" y="5010139"/>
            <a:ext cx="7612567" cy="13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380990" indent="-38099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Chemical Entities of Biological Interest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ChEBI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ontology</a:t>
            </a:r>
          </a:p>
          <a:p>
            <a:pPr marL="380990" indent="-38099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Active ingredients standardized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90" indent="-38099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Identify trends more easily</a:t>
            </a:r>
          </a:p>
          <a:p>
            <a:pPr marL="380990" indent="-380990"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Use “universal language”</a:t>
            </a:r>
          </a:p>
        </p:txBody>
      </p:sp>
      <p:sp>
        <p:nvSpPr>
          <p:cNvPr id="4" name="Google Shape;205;p7">
            <a:extLst>
              <a:ext uri="{FF2B5EF4-FFF2-40B4-BE49-F238E27FC236}">
                <a16:creationId xmlns:a16="http://schemas.microsoft.com/office/drawing/2014/main" id="{741B89A8-C71E-5762-1394-4301D50D1627}"/>
              </a:ext>
            </a:extLst>
          </p:cNvPr>
          <p:cNvSpPr txBox="1"/>
          <p:nvPr/>
        </p:nvSpPr>
        <p:spPr>
          <a:xfrm>
            <a:off x="468630" y="305562"/>
            <a:ext cx="11087100" cy="61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Standardization using ontology terms: medical terms (drugs)</a:t>
            </a:r>
            <a:endParaRPr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07;p7">
            <a:extLst>
              <a:ext uri="{FF2B5EF4-FFF2-40B4-BE49-F238E27FC236}">
                <a16:creationId xmlns:a16="http://schemas.microsoft.com/office/drawing/2014/main" id="{7FDDE128-2F3A-18F3-CF6A-7A04729388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65077"/>
          <a:stretch/>
        </p:blipFill>
        <p:spPr>
          <a:xfrm>
            <a:off x="300619" y="4960000"/>
            <a:ext cx="1306828" cy="129305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8;p7">
            <a:extLst>
              <a:ext uri="{FF2B5EF4-FFF2-40B4-BE49-F238E27FC236}">
                <a16:creationId xmlns:a16="http://schemas.microsoft.com/office/drawing/2014/main" id="{D5FAC352-DB46-A836-9F98-A14CB4BF92DC}"/>
              </a:ext>
            </a:extLst>
          </p:cNvPr>
          <p:cNvSpPr/>
          <p:nvPr/>
        </p:nvSpPr>
        <p:spPr>
          <a:xfrm>
            <a:off x="7177101" y="1242117"/>
            <a:ext cx="3895600" cy="379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213;p7">
            <a:extLst>
              <a:ext uri="{FF2B5EF4-FFF2-40B4-BE49-F238E27FC236}">
                <a16:creationId xmlns:a16="http://schemas.microsoft.com/office/drawing/2014/main" id="{F0DCE989-F7DD-9FC5-A05F-213F4DC22C5C}"/>
              </a:ext>
            </a:extLst>
          </p:cNvPr>
          <p:cNvSpPr txBox="1"/>
          <p:nvPr/>
        </p:nvSpPr>
        <p:spPr>
          <a:xfrm>
            <a:off x="172146" y="2288600"/>
            <a:ext cx="1413419" cy="1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00" dirty="0"/>
              <a:t>*table contains   </a:t>
            </a:r>
          </a:p>
          <a:p>
            <a:r>
              <a:rPr lang="en-US" sz="1400" dirty="0"/>
              <a:t>  mock data</a:t>
            </a:r>
            <a:endParaRPr sz="1400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334D1F1-BDA0-FBA9-BCBA-8D07C52DD7F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8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6;p31" descr="Image result for allergy skin prick test">
            <a:extLst>
              <a:ext uri="{FF2B5EF4-FFF2-40B4-BE49-F238E27FC236}">
                <a16:creationId xmlns:a16="http://schemas.microsoft.com/office/drawing/2014/main" id="{D65834E5-500A-A0BF-5F3F-586D4940EC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139" y="4003637"/>
            <a:ext cx="2357009" cy="17127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7;p31">
            <a:extLst>
              <a:ext uri="{FF2B5EF4-FFF2-40B4-BE49-F238E27FC236}">
                <a16:creationId xmlns:a16="http://schemas.microsoft.com/office/drawing/2014/main" id="{B6889DA9-76F0-8CE0-1A6C-C490680C29FF}"/>
              </a:ext>
            </a:extLst>
          </p:cNvPr>
          <p:cNvSpPr txBox="1"/>
          <p:nvPr/>
        </p:nvSpPr>
        <p:spPr>
          <a:xfrm>
            <a:off x="3717233" y="3292143"/>
            <a:ext cx="7894000" cy="26755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“positive skin prick test result” 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thresholds 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2mm (</a:t>
            </a:r>
            <a:r>
              <a:rPr lang="en" sz="3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Cohort A</a:t>
            </a: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vs 5mm (</a:t>
            </a:r>
            <a:r>
              <a:rPr lang="en" sz="32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Cohort B</a:t>
            </a: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3200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different interpretations, different results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78;p31">
            <a:extLst>
              <a:ext uri="{FF2B5EF4-FFF2-40B4-BE49-F238E27FC236}">
                <a16:creationId xmlns:a16="http://schemas.microsoft.com/office/drawing/2014/main" id="{D0CC911C-7064-FC00-4283-2B09B467D82F}"/>
              </a:ext>
            </a:extLst>
          </p:cNvPr>
          <p:cNvSpPr txBox="1"/>
          <p:nvPr/>
        </p:nvSpPr>
        <p:spPr>
          <a:xfrm>
            <a:off x="2415600" y="1540143"/>
            <a:ext cx="9776400" cy="1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/>
              <a:t>Experimental variables: </a:t>
            </a:r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implicit assumptions</a:t>
            </a:r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methods and interpretation criteria</a:t>
            </a:r>
            <a:endParaRPr sz="3200" dirty="0"/>
          </a:p>
        </p:txBody>
      </p:sp>
      <p:sp>
        <p:nvSpPr>
          <p:cNvPr id="5" name="Google Shape;263;p30">
            <a:extLst>
              <a:ext uri="{FF2B5EF4-FFF2-40B4-BE49-F238E27FC236}">
                <a16:creationId xmlns:a16="http://schemas.microsoft.com/office/drawing/2014/main" id="{C2270E38-8549-99A1-D0D2-0F8572ECACD0}"/>
              </a:ext>
            </a:extLst>
          </p:cNvPr>
          <p:cNvSpPr txBox="1"/>
          <p:nvPr/>
        </p:nvSpPr>
        <p:spPr>
          <a:xfrm>
            <a:off x="-1631868" y="33850"/>
            <a:ext cx="13243101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1828754" indent="609585" algn="ctr"/>
            <a:r>
              <a:rPr lang="en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variables with implicit interpretation criteria</a:t>
            </a:r>
            <a:endParaRPr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6E88FD04-065E-CBE8-015C-1303A41EDE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38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7;p36">
            <a:extLst>
              <a:ext uri="{FF2B5EF4-FFF2-40B4-BE49-F238E27FC236}">
                <a16:creationId xmlns:a16="http://schemas.microsoft.com/office/drawing/2014/main" id="{4DD59B4B-2FA3-B68E-83F1-E0BD12E9A4EA}"/>
              </a:ext>
            </a:extLst>
          </p:cNvPr>
          <p:cNvSpPr txBox="1"/>
          <p:nvPr/>
        </p:nvSpPr>
        <p:spPr>
          <a:xfrm>
            <a:off x="1350267" y="-68667"/>
            <a:ext cx="9776400" cy="1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5333" dirty="0">
                <a:latin typeface="Calibri"/>
                <a:ea typeface="Calibri"/>
                <a:cs typeface="Calibri"/>
                <a:sym typeface="Calibri"/>
              </a:rPr>
              <a:t>Ontologies can resolve different usage/meaning of the same terms</a:t>
            </a:r>
            <a:endParaRPr sz="5333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388;p36">
            <a:extLst>
              <a:ext uri="{FF2B5EF4-FFF2-40B4-BE49-F238E27FC236}">
                <a16:creationId xmlns:a16="http://schemas.microsoft.com/office/drawing/2014/main" id="{670244AE-CAB0-538D-8855-38AF4BF24AD2}"/>
              </a:ext>
            </a:extLst>
          </p:cNvPr>
          <p:cNvSpPr txBox="1"/>
          <p:nvPr/>
        </p:nvSpPr>
        <p:spPr>
          <a:xfrm>
            <a:off x="1076700" y="1737033"/>
            <a:ext cx="10670000" cy="1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SzPts val="2400"/>
              <a:buFont typeface="Calibri"/>
              <a:buChar char="●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differentiate variables → make methods and interpretation criteria more explicit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389;p36" descr="Image result for allergy skin prick test">
            <a:extLst>
              <a:ext uri="{FF2B5EF4-FFF2-40B4-BE49-F238E27FC236}">
                <a16:creationId xmlns:a16="http://schemas.microsoft.com/office/drawing/2014/main" id="{38BCB2D4-E062-CF88-FF32-ECCF5327AB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700" y="3479543"/>
            <a:ext cx="2357009" cy="17127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90;p36">
            <a:extLst>
              <a:ext uri="{FF2B5EF4-FFF2-40B4-BE49-F238E27FC236}">
                <a16:creationId xmlns:a16="http://schemas.microsoft.com/office/drawing/2014/main" id="{38AB1E1C-CE34-627A-834A-AA2F0190FEDA}"/>
              </a:ext>
            </a:extLst>
          </p:cNvPr>
          <p:cNvSpPr txBox="1"/>
          <p:nvPr/>
        </p:nvSpPr>
        <p:spPr>
          <a:xfrm>
            <a:off x="3717223" y="3111514"/>
            <a:ext cx="8133882" cy="258480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AllergyOnto:1234*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 allergy skin prick test result (2mm)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</a:pPr>
            <a:r>
              <a:rPr lang="en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AllergyOnto:5678*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 allergy skin prick test result (5mm)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sz="2400" dirty="0"/>
          </a:p>
        </p:txBody>
      </p:sp>
      <p:sp>
        <p:nvSpPr>
          <p:cNvPr id="6" name="Google Shape;392;p36">
            <a:extLst>
              <a:ext uri="{FF2B5EF4-FFF2-40B4-BE49-F238E27FC236}">
                <a16:creationId xmlns:a16="http://schemas.microsoft.com/office/drawing/2014/main" id="{BD3CF33D-5AB4-78D0-CD4B-6E242167E4F0}"/>
              </a:ext>
            </a:extLst>
          </p:cNvPr>
          <p:cNvSpPr txBox="1"/>
          <p:nvPr/>
        </p:nvSpPr>
        <p:spPr>
          <a:xfrm>
            <a:off x="1940267" y="5786400"/>
            <a:ext cx="91864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*these terms do not yet exist, for demonstration purposes only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EC8CF86-9C7D-1AA7-8C95-B192F293C0B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50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4F56E-69C6-1B1B-F665-C7B80ED9E213}"/>
              </a:ext>
            </a:extLst>
          </p:cNvPr>
          <p:cNvSpPr txBox="1"/>
          <p:nvPr/>
        </p:nvSpPr>
        <p:spPr>
          <a:xfrm>
            <a:off x="1097283" y="5812989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card.mcmaster.ca</a:t>
            </a:r>
            <a:r>
              <a:rPr lang="en-US" sz="2400" dirty="0"/>
              <a:t>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B296E-E844-2F7F-3867-9FC5CCEF40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0"/>
          <a:stretch/>
        </p:blipFill>
        <p:spPr>
          <a:xfrm>
            <a:off x="242693" y="3122307"/>
            <a:ext cx="5521011" cy="2649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AD1E4-A18B-5300-691B-EC9C2056512D}"/>
              </a:ext>
            </a:extLst>
          </p:cNvPr>
          <p:cNvSpPr txBox="1"/>
          <p:nvPr/>
        </p:nvSpPr>
        <p:spPr>
          <a:xfrm>
            <a:off x="351587" y="228793"/>
            <a:ext cx="11488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Comprehensive Antimicrobial Resistance Database (CARD)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1E956-A0B5-A77A-39CB-147058834C74}"/>
              </a:ext>
            </a:extLst>
          </p:cNvPr>
          <p:cNvSpPr txBox="1"/>
          <p:nvPr/>
        </p:nvSpPr>
        <p:spPr>
          <a:xfrm>
            <a:off x="295088" y="1127139"/>
            <a:ext cx="58009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associates genomic data with resistance genes, mechanisms of action, drug classes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EVIDENCE based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curators identify data and evidence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create data model (structured using ARO)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ym typeface="Wingdings" pitchFamily="2" charset="2"/>
              </a:rPr>
              <a:t>need system to ensure facts are correct!</a:t>
            </a:r>
            <a:endParaRPr lang="en-US" sz="1900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D64F502-4B3F-90B3-0B1C-85B507B1D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229" y="2973798"/>
            <a:ext cx="5652242" cy="2377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A5FF4-AD79-B899-DE97-C9563835FF33}"/>
              </a:ext>
            </a:extLst>
          </p:cNvPr>
          <p:cNvSpPr txBox="1"/>
          <p:nvPr/>
        </p:nvSpPr>
        <p:spPr>
          <a:xfrm>
            <a:off x="6602116" y="1074805"/>
            <a:ext cx="49368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Underpins the Resistance Gene Identifier (RGI)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Tool for analysis, identifying genomic resistance markers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FDBA3B9-F5DC-3829-8BDB-5C6C5CA80B96}"/>
              </a:ext>
            </a:extLst>
          </p:cNvPr>
          <p:cNvSpPr/>
          <p:nvPr/>
        </p:nvSpPr>
        <p:spPr>
          <a:xfrm>
            <a:off x="5507231" y="428278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49E9A-17FC-FC2F-B8B2-9A69D12EDEDB}"/>
              </a:ext>
            </a:extLst>
          </p:cNvPr>
          <p:cNvSpPr txBox="1"/>
          <p:nvPr/>
        </p:nvSpPr>
        <p:spPr>
          <a:xfrm>
            <a:off x="6686337" y="5812988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card.mcmaster.ca</a:t>
            </a:r>
            <a:r>
              <a:rPr lang="en-US" sz="2400" dirty="0"/>
              <a:t>/analyze/</a:t>
            </a:r>
            <a:r>
              <a:rPr lang="en-US" sz="2400" dirty="0" err="1"/>
              <a:t>rgi</a:t>
            </a:r>
            <a:endParaRPr lang="en-US" sz="2400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19CEB3D-CB4F-CC9C-DC94-68BC4DA8DCB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83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4A60B4-0E9F-1F36-F566-24329D7FA78C}"/>
              </a:ext>
            </a:extLst>
          </p:cNvPr>
          <p:cNvSpPr txBox="1"/>
          <p:nvPr/>
        </p:nvSpPr>
        <p:spPr>
          <a:xfrm>
            <a:off x="1628775" y="1351508"/>
            <a:ext cx="48266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Criteria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scope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rules/cut-offs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Trusted sources &amp; evidence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Consensus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automation preferable to personal interpretation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consistency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Documentation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Versioning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64298-62C1-FE76-8C40-4F43C5422319}"/>
              </a:ext>
            </a:extLst>
          </p:cNvPr>
          <p:cNvSpPr txBox="1"/>
          <p:nvPr/>
        </p:nvSpPr>
        <p:spPr>
          <a:xfrm>
            <a:off x="3577590" y="228600"/>
            <a:ext cx="4826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 curation best practices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AD551-4414-42AC-7A13-743DCF2E5472}"/>
              </a:ext>
            </a:extLst>
          </p:cNvPr>
          <p:cNvSpPr txBox="1"/>
          <p:nvPr/>
        </p:nvSpPr>
        <p:spPr>
          <a:xfrm>
            <a:off x="5984236" y="1012954"/>
            <a:ext cx="512576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High quality content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+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Standardized structure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+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Transparent methods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+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FAIR principles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=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Open, interoperable,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useful knowledge base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(can build tools to turn facts </a:t>
            </a:r>
            <a:r>
              <a:rPr lang="en-US" sz="2800" b="1">
                <a:solidFill>
                  <a:srgbClr val="FF0000"/>
                </a:solidFill>
              </a:rPr>
              <a:t>into </a:t>
            </a:r>
          </a:p>
          <a:p>
            <a:pPr algn="ctr"/>
            <a:r>
              <a:rPr lang="en-US" sz="2800" b="1">
                <a:solidFill>
                  <a:srgbClr val="FF0000"/>
                </a:solidFill>
              </a:rPr>
              <a:t>actionable knowledge</a:t>
            </a:r>
            <a:r>
              <a:rPr lang="en-US" sz="28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4F5D621-69A3-50F3-BEA3-A549CAB40D8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81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C7767-8B79-A42C-A180-B38789A1064F}"/>
              </a:ext>
            </a:extLst>
          </p:cNvPr>
          <p:cNvSpPr txBox="1"/>
          <p:nvPr/>
        </p:nvSpPr>
        <p:spPr>
          <a:xfrm>
            <a:off x="5208385" y="228600"/>
            <a:ext cx="1775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3BB618-7077-A029-6FA8-AB8E1B12B222}"/>
              </a:ext>
            </a:extLst>
          </p:cNvPr>
          <p:cNvSpPr txBox="1"/>
          <p:nvPr/>
        </p:nvSpPr>
        <p:spPr>
          <a:xfrm>
            <a:off x="1130969" y="813375"/>
            <a:ext cx="1056131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Ontology-based data specifications increase interoperability of datasets and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 management tools (e.g. </a:t>
            </a:r>
            <a:r>
              <a:rPr lang="en-US" sz="2400" dirty="0" err="1"/>
              <a:t>DataHarmonizer</a:t>
            </a:r>
            <a:r>
              <a:rPr lang="en-US" sz="2400" dirty="0"/>
              <a:t>) help operationalize data 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 sharing is important for situational awareness, decision-making, innovation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 stewardship is important </a:t>
            </a:r>
            <a:r>
              <a:rPr lang="en-US" sz="2400" dirty="0">
                <a:sym typeface="Wingdings" pitchFamily="2" charset="2"/>
              </a:rPr>
              <a:t> considerations important for data sharing (privacy, security, trust)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itchFamily="2" charset="2"/>
              </a:rPr>
              <a:t>Open and access-controlled public repositories have different advantages (GISAID, INSDC)  different submission formats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Data standardization tools and best practices help build knowledge bases useful for research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156AF07-6B99-27D6-C393-C2B4B5B5B8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2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B0A48E-9560-2F4B-8FD2-865A319A05F0}"/>
              </a:ext>
            </a:extLst>
          </p:cNvPr>
          <p:cNvSpPr txBox="1"/>
          <p:nvPr/>
        </p:nvSpPr>
        <p:spPr>
          <a:xfrm>
            <a:off x="4962002" y="184827"/>
            <a:ext cx="2267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Thank you!</a:t>
            </a:r>
          </a:p>
        </p:txBody>
      </p:sp>
      <p:pic>
        <p:nvPicPr>
          <p:cNvPr id="3" name="Google Shape;1750;p220">
            <a:extLst>
              <a:ext uri="{FF2B5EF4-FFF2-40B4-BE49-F238E27FC236}">
                <a16:creationId xmlns:a16="http://schemas.microsoft.com/office/drawing/2014/main" id="{9FE32826-ED1C-F565-E197-26BF85F8B2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0600" y="5093535"/>
            <a:ext cx="1574208" cy="103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51;p220">
            <a:extLst>
              <a:ext uri="{FF2B5EF4-FFF2-40B4-BE49-F238E27FC236}">
                <a16:creationId xmlns:a16="http://schemas.microsoft.com/office/drawing/2014/main" id="{6FAE9645-EA64-C234-CB97-CE47977326B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99561" y="5283648"/>
            <a:ext cx="1574208" cy="86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54;p220">
            <a:extLst>
              <a:ext uri="{FF2B5EF4-FFF2-40B4-BE49-F238E27FC236}">
                <a16:creationId xmlns:a16="http://schemas.microsoft.com/office/drawing/2014/main" id="{5FF124EE-ED0C-8074-6AB3-7BA4249D4B3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1621" y="4023748"/>
            <a:ext cx="1686928" cy="11591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0101F693-8723-3409-5251-4A203D4102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E02FB004-50E0-B5FC-8F21-9003D9B9B9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1FFC7391-5116-3E4B-FB89-3B86AA877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1" y="1339159"/>
            <a:ext cx="7571268" cy="4339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33404-1C25-DFA8-5C0E-FB34781F18F4}"/>
              </a:ext>
            </a:extLst>
          </p:cNvPr>
          <p:cNvSpPr txBox="1"/>
          <p:nvPr/>
        </p:nvSpPr>
        <p:spPr>
          <a:xfrm>
            <a:off x="210371" y="836851"/>
            <a:ext cx="7820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Centre for Infectious Disease Genomics and One Health - CIDGOH</a:t>
            </a:r>
          </a:p>
        </p:txBody>
      </p:sp>
      <p:pic>
        <p:nvPicPr>
          <p:cNvPr id="10" name="Picture 6" descr="Image result for genometrakr">
            <a:extLst>
              <a:ext uri="{FF2B5EF4-FFF2-40B4-BE49-F238E27FC236}">
                <a16:creationId xmlns:a16="http://schemas.microsoft.com/office/drawing/2014/main" id="{AC652829-D219-BA90-6044-A84AD96D5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019" y="1967031"/>
            <a:ext cx="1666108" cy="6854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566;p62" descr="Google Shape;566;p62">
            <a:extLst>
              <a:ext uri="{FF2B5EF4-FFF2-40B4-BE49-F238E27FC236}">
                <a16:creationId xmlns:a16="http://schemas.microsoft.com/office/drawing/2014/main" id="{BBBC7A65-5D95-8D8C-C7A2-E321FBAAAA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6336" y="2881648"/>
            <a:ext cx="1075088" cy="989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2" descr="Bioinformatics">
            <a:extLst>
              <a:ext uri="{FF2B5EF4-FFF2-40B4-BE49-F238E27FC236}">
                <a16:creationId xmlns:a16="http://schemas.microsoft.com/office/drawing/2014/main" id="{40FD4B3B-86AB-5389-8CD1-F099B52E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808" y="2028767"/>
            <a:ext cx="1819191" cy="42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FIA And FDA Sign Food Safety Systems Recognition Arrangement - Perishable  News">
            <a:extLst>
              <a:ext uri="{FF2B5EF4-FFF2-40B4-BE49-F238E27FC236}">
                <a16:creationId xmlns:a16="http://schemas.microsoft.com/office/drawing/2014/main" id="{3C1DA2DF-C067-B64B-7A79-76C24AA71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439" y="2791930"/>
            <a:ext cx="1646815" cy="123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HAC Logo – National Airlines Council of Canada">
            <a:extLst>
              <a:ext uri="{FF2B5EF4-FFF2-40B4-BE49-F238E27FC236}">
                <a16:creationId xmlns:a16="http://schemas.microsoft.com/office/drawing/2014/main" id="{115F2551-4D13-9A85-95E9-7D6EF4FE3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6" b="31865"/>
          <a:stretch/>
        </p:blipFill>
        <p:spPr bwMode="auto">
          <a:xfrm>
            <a:off x="8195996" y="4307757"/>
            <a:ext cx="2017805" cy="7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68D161-5C09-9980-1223-50364DAAEA24}"/>
              </a:ext>
            </a:extLst>
          </p:cNvPr>
          <p:cNvSpPr txBox="1"/>
          <p:nvPr/>
        </p:nvSpPr>
        <p:spPr>
          <a:xfrm>
            <a:off x="5272503" y="5678423"/>
            <a:ext cx="1646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12"/>
              </a:rPr>
              <a:t>ega12@sfu.ca</a:t>
            </a:r>
            <a:endParaRPr lang="en-US" sz="2000" dirty="0"/>
          </a:p>
          <a:p>
            <a:r>
              <a:rPr lang="en-US" sz="2000" dirty="0"/>
              <a:t>@</a:t>
            </a:r>
            <a:r>
              <a:rPr lang="en-US" sz="2000" dirty="0" err="1"/>
              <a:t>griffiemma</a:t>
            </a:r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92928E-B6DF-595C-F653-FB768CD52E28}"/>
              </a:ext>
            </a:extLst>
          </p:cNvPr>
          <p:cNvSpPr/>
          <p:nvPr/>
        </p:nvSpPr>
        <p:spPr>
          <a:xfrm>
            <a:off x="305444" y="5678423"/>
            <a:ext cx="34034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cidgoh.ca</a:t>
            </a:r>
            <a:r>
              <a:rPr lang="en-US" sz="2200" dirty="0"/>
              <a:t>/</a:t>
            </a:r>
          </a:p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cidgoh</a:t>
            </a:r>
            <a:r>
              <a:rPr lang="en-US" sz="2200" dirty="0"/>
              <a:t>/</a:t>
            </a:r>
          </a:p>
        </p:txBody>
      </p:sp>
      <p:pic>
        <p:nvPicPr>
          <p:cNvPr id="18" name="Picture 4" descr="CanCOGeN">
            <a:extLst>
              <a:ext uri="{FF2B5EF4-FFF2-40B4-BE49-F238E27FC236}">
                <a16:creationId xmlns:a16="http://schemas.microsoft.com/office/drawing/2014/main" id="{ADCB5168-3354-59F9-8BFB-D0E98FF86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r="18324"/>
          <a:stretch/>
        </p:blipFill>
        <p:spPr bwMode="auto">
          <a:xfrm>
            <a:off x="8305019" y="1314273"/>
            <a:ext cx="1637722" cy="4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AF11C0A-D6FA-6CD0-C61C-9460A8DFB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271" y="1202505"/>
            <a:ext cx="152798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8EC27BF-ED23-F068-6537-CAF7CC8FC1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53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2152650" y="1131097"/>
            <a:ext cx="7886700" cy="25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SzPts val="3300"/>
            </a:pPr>
            <a:r>
              <a:rPr lang="en-US"/>
              <a:t>We are on a Coffee Break &amp; Networking Session</a:t>
            </a:r>
            <a:endParaRPr/>
          </a:p>
        </p:txBody>
      </p:sp>
      <p:sp>
        <p:nvSpPr>
          <p:cNvPr id="96" name="Google Shape;96;p5"/>
          <p:cNvSpPr txBox="1"/>
          <p:nvPr/>
        </p:nvSpPr>
        <p:spPr>
          <a:xfrm>
            <a:off x="2117124" y="3832139"/>
            <a:ext cx="79515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350"/>
            </a:pPr>
            <a:r>
              <a:rPr lang="en-US" sz="13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Workshop Sponsors:</a:t>
            </a:r>
            <a:endParaRPr/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834" y="4479553"/>
            <a:ext cx="1105775" cy="7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8513" y="4645705"/>
            <a:ext cx="20859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5732" y="4319015"/>
            <a:ext cx="1869300" cy="1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E37FBC-10DF-AEEF-153F-C90C3686E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670" y="4529349"/>
            <a:ext cx="1143000" cy="685800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178D995-55AA-B65E-4EB2-ADF47E42B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7293" y="4529349"/>
            <a:ext cx="1206500" cy="723900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692CB49-2DD6-D6C1-7429-2EE2249BC46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F5214F-BE46-73FB-474E-C7D7CFE4B7F3}"/>
              </a:ext>
            </a:extLst>
          </p:cNvPr>
          <p:cNvGrpSpPr/>
          <p:nvPr/>
        </p:nvGrpSpPr>
        <p:grpSpPr>
          <a:xfrm>
            <a:off x="525356" y="864818"/>
            <a:ext cx="3719800" cy="5368932"/>
            <a:chOff x="935892" y="888712"/>
            <a:chExt cx="3719800" cy="5368932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DB66DDA3-978F-2022-8135-3F1568EAB972}"/>
                </a:ext>
              </a:extLst>
            </p:cNvPr>
            <p:cNvSpPr txBox="1"/>
            <p:nvPr/>
          </p:nvSpPr>
          <p:spPr>
            <a:xfrm>
              <a:off x="935892" y="2810365"/>
              <a:ext cx="371980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400"/>
              </a:lvl1pPr>
            </a:lstStyle>
            <a:p>
              <a:r>
                <a:rPr sz="2800" b="1" dirty="0"/>
                <a:t>Contextual data</a:t>
              </a:r>
            </a:p>
          </p:txBody>
        </p:sp>
        <p:pic>
          <p:nvPicPr>
            <p:cNvPr id="4" name="Picture 8" descr="Picture 8">
              <a:extLst>
                <a:ext uri="{FF2B5EF4-FFF2-40B4-BE49-F238E27FC236}">
                  <a16:creationId xmlns:a16="http://schemas.microsoft.com/office/drawing/2014/main" id="{91FEE3E5-435A-AB08-A15A-B22187D3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558" y="5661160"/>
              <a:ext cx="718346" cy="560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" name="Picture 13" descr="Picture 13">
              <a:extLst>
                <a:ext uri="{FF2B5EF4-FFF2-40B4-BE49-F238E27FC236}">
                  <a16:creationId xmlns:a16="http://schemas.microsoft.com/office/drawing/2014/main" id="{414C2454-DB10-6537-B2C5-044FD5A59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5274" y="3319215"/>
              <a:ext cx="645689" cy="725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4C214BFD-8A55-7AF9-4DC0-6AB3C362D3A5}"/>
                </a:ext>
              </a:extLst>
            </p:cNvPr>
            <p:cNvSpPr txBox="1"/>
            <p:nvPr/>
          </p:nvSpPr>
          <p:spPr>
            <a:xfrm>
              <a:off x="2221365" y="5857536"/>
              <a:ext cx="103034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/>
              </a:lvl1pPr>
            </a:lstStyle>
            <a:p>
              <a:r>
                <a:rPr sz="2000" dirty="0"/>
                <a:t>Methods</a:t>
              </a:r>
            </a:p>
          </p:txBody>
        </p:sp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08CF9896-9EC4-1355-DC0E-FC08E09F6A8E}"/>
                </a:ext>
              </a:extLst>
            </p:cNvPr>
            <p:cNvSpPr txBox="1"/>
            <p:nvPr/>
          </p:nvSpPr>
          <p:spPr>
            <a:xfrm>
              <a:off x="2221365" y="4132243"/>
              <a:ext cx="1320041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800"/>
              </a:pPr>
              <a:r>
                <a:rPr lang="en-CA" sz="2000" dirty="0"/>
                <a:t>Lab results</a:t>
              </a:r>
              <a:endParaRPr sz="2000" dirty="0"/>
            </a:p>
          </p:txBody>
        </p:sp>
        <p:pic>
          <p:nvPicPr>
            <p:cNvPr id="8" name="Picture 16" descr="Picture 16">
              <a:extLst>
                <a:ext uri="{FF2B5EF4-FFF2-40B4-BE49-F238E27FC236}">
                  <a16:creationId xmlns:a16="http://schemas.microsoft.com/office/drawing/2014/main" id="{9249D7FC-D4BB-BD4B-D935-A99A79BA3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005" t="6944" r="20462" b="14357"/>
            <a:stretch>
              <a:fillRect/>
            </a:stretch>
          </p:blipFill>
          <p:spPr>
            <a:xfrm>
              <a:off x="1409346" y="4160105"/>
              <a:ext cx="396853" cy="651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TextBox 18">
              <a:extLst>
                <a:ext uri="{FF2B5EF4-FFF2-40B4-BE49-F238E27FC236}">
                  <a16:creationId xmlns:a16="http://schemas.microsoft.com/office/drawing/2014/main" id="{175A6956-2837-EF8C-39D9-EC11E62AE3AF}"/>
                </a:ext>
              </a:extLst>
            </p:cNvPr>
            <p:cNvSpPr txBox="1"/>
            <p:nvPr/>
          </p:nvSpPr>
          <p:spPr>
            <a:xfrm>
              <a:off x="2221365" y="3481831"/>
              <a:ext cx="226534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800"/>
              </a:pPr>
              <a:r>
                <a:rPr sz="2000" dirty="0"/>
                <a:t>Sample</a:t>
              </a:r>
              <a:r>
                <a:rPr lang="en-CA" sz="2000" dirty="0"/>
                <a:t> m</a:t>
              </a:r>
              <a:r>
                <a:rPr sz="2000" dirty="0" err="1"/>
                <a:t>etadata</a:t>
              </a:r>
              <a:endParaRPr sz="2000" dirty="0"/>
            </a:p>
          </p:txBody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B6304E38-0D16-0611-EFD5-7AA692A46394}"/>
                </a:ext>
              </a:extLst>
            </p:cNvPr>
            <p:cNvSpPr txBox="1"/>
            <p:nvPr/>
          </p:nvSpPr>
          <p:spPr>
            <a:xfrm>
              <a:off x="2221365" y="5032972"/>
              <a:ext cx="2377247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800"/>
              </a:pPr>
              <a:r>
                <a:rPr lang="en-CA" sz="2000" dirty="0"/>
                <a:t>Clinical/Epi data</a:t>
              </a:r>
            </a:p>
          </p:txBody>
        </p:sp>
        <p:pic>
          <p:nvPicPr>
            <p:cNvPr id="11" name="Picture 2" descr="Stethoscope Icons - Download Free Vector Icons | Noun Project">
              <a:extLst>
                <a:ext uri="{FF2B5EF4-FFF2-40B4-BE49-F238E27FC236}">
                  <a16:creationId xmlns:a16="http://schemas.microsoft.com/office/drawing/2014/main" id="{D5B2D720-A540-998D-9854-C3FF7DB87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958" y="4795223"/>
              <a:ext cx="728323" cy="795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Picture 5">
              <a:extLst>
                <a:ext uri="{FF2B5EF4-FFF2-40B4-BE49-F238E27FC236}">
                  <a16:creationId xmlns:a16="http://schemas.microsoft.com/office/drawing/2014/main" id="{6640BA84-97B4-AECC-5138-6E9685BC2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6128" r="35267"/>
            <a:stretch>
              <a:fillRect/>
            </a:stretch>
          </p:blipFill>
          <p:spPr>
            <a:xfrm>
              <a:off x="2505572" y="1742512"/>
              <a:ext cx="373087" cy="95052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6E8660B1-8742-CDF8-BBB0-5FAA00C20BCF}"/>
                </a:ext>
              </a:extLst>
            </p:cNvPr>
            <p:cNvSpPr txBox="1"/>
            <p:nvPr/>
          </p:nvSpPr>
          <p:spPr>
            <a:xfrm>
              <a:off x="1491936" y="888712"/>
              <a:ext cx="248920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algn="ctr">
                <a:defRPr sz="4400"/>
              </a:pPr>
              <a:r>
                <a:rPr sz="2800" b="1" dirty="0"/>
                <a:t>Sequence</a:t>
              </a:r>
              <a:r>
                <a:rPr lang="en-CA" sz="2800" b="1" dirty="0"/>
                <a:t> </a:t>
              </a:r>
              <a:r>
                <a:rPr sz="2800" b="1" dirty="0"/>
                <a:t>data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EF38A16-9B40-81D7-01F1-360A42B97308}"/>
              </a:ext>
            </a:extLst>
          </p:cNvPr>
          <p:cNvSpPr txBox="1"/>
          <p:nvPr/>
        </p:nvSpPr>
        <p:spPr>
          <a:xfrm>
            <a:off x="4843299" y="1079059"/>
            <a:ext cx="7052851" cy="526297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Contextual data </a:t>
            </a:r>
            <a:r>
              <a:rPr lang="en-US" sz="2400" dirty="0"/>
              <a:t>(metadata) used for </a:t>
            </a:r>
            <a:r>
              <a:rPr lang="en-US" sz="2400" b="1" dirty="0"/>
              <a:t>surveillance </a:t>
            </a:r>
            <a:r>
              <a:rPr lang="en-US" sz="2400" dirty="0"/>
              <a:t>and </a:t>
            </a:r>
            <a:r>
              <a:rPr lang="en-US" sz="2400" b="1" dirty="0"/>
              <a:t>outbreak investigations</a:t>
            </a:r>
            <a:r>
              <a:rPr lang="en-US" sz="24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/>
              <a:t>characterize</a:t>
            </a:r>
            <a:r>
              <a:rPr lang="en-US" sz="2400" dirty="0"/>
              <a:t> lineages, sequence types, clusters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identify variants with </a:t>
            </a:r>
            <a:r>
              <a:rPr lang="en-US" sz="2400" b="1" dirty="0"/>
              <a:t>clinical significance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correlate genomics trends with </a:t>
            </a:r>
            <a:r>
              <a:rPr lang="en-US" sz="2400" b="1" dirty="0"/>
              <a:t>outcomes, risk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/>
              <a:t>Monitoring and quality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/>
              <a:t>Comparing results</a:t>
            </a:r>
            <a:r>
              <a:rPr lang="en-US" sz="2400" dirty="0"/>
              <a:t> between laboratories</a:t>
            </a:r>
            <a:endParaRPr lang="en-US" sz="2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/>
              <a:t>Generating hypotheses </a:t>
            </a:r>
            <a:r>
              <a:rPr lang="en-US" sz="2400" dirty="0"/>
              <a:t>about sources of infection/transmission </a:t>
            </a:r>
            <a:r>
              <a:rPr lang="en-US" sz="2400" dirty="0" err="1"/>
              <a:t>etc</a:t>
            </a:r>
            <a:endParaRPr lang="en-US" sz="2400" b="1" dirty="0"/>
          </a:p>
          <a:p>
            <a:endParaRPr lang="en-US" sz="24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/>
              <a:t>inform decision making </a:t>
            </a:r>
            <a:r>
              <a:rPr lang="en-US" sz="2400" dirty="0"/>
              <a:t>for public health responses and </a:t>
            </a:r>
            <a:r>
              <a:rPr lang="en-US" sz="2400" b="1" dirty="0"/>
              <a:t>monitor</a:t>
            </a:r>
            <a:r>
              <a:rPr lang="en-US" sz="2400" dirty="0"/>
              <a:t> </a:t>
            </a:r>
            <a:r>
              <a:rPr lang="en-US" sz="2400" b="1" dirty="0"/>
              <a:t>effects of interventions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5EA5DCD-0A32-0A3E-75D1-B5E933D19884}"/>
              </a:ext>
            </a:extLst>
          </p:cNvPr>
          <p:cNvSpPr/>
          <p:nvPr/>
        </p:nvSpPr>
        <p:spPr>
          <a:xfrm>
            <a:off x="432317" y="864819"/>
            <a:ext cx="3905878" cy="55133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7AB270-ADDB-BE20-52CC-C042FFA21235}"/>
              </a:ext>
            </a:extLst>
          </p:cNvPr>
          <p:cNvSpPr txBox="1"/>
          <p:nvPr/>
        </p:nvSpPr>
        <p:spPr>
          <a:xfrm>
            <a:off x="1081400" y="189895"/>
            <a:ext cx="10287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Contextual data is critical for interpreting the sequence data.</a:t>
            </a: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091E0047-BE82-5704-47B9-A05256CC11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96150" y="6033696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45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87C8F3B7-E5E7-725C-F6C0-F2BEF062A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668" y="1314549"/>
            <a:ext cx="4790845" cy="482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8D07C2-E3F1-BECB-0646-55729110E973}"/>
              </a:ext>
            </a:extLst>
          </p:cNvPr>
          <p:cNvSpPr txBox="1"/>
          <p:nvPr/>
        </p:nvSpPr>
        <p:spPr>
          <a:xfrm>
            <a:off x="787764" y="396376"/>
            <a:ext cx="10508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There are different kinds of data sharing.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BFBFE-7C40-0C21-BFFD-E7AE90EC9168}"/>
              </a:ext>
            </a:extLst>
          </p:cNvPr>
          <p:cNvSpPr txBox="1"/>
          <p:nvPr/>
        </p:nvSpPr>
        <p:spPr>
          <a:xfrm>
            <a:off x="942373" y="1505295"/>
            <a:ext cx="576576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Data comes from </a:t>
            </a:r>
            <a:r>
              <a:rPr lang="en-US" sz="2600" b="1" dirty="0"/>
              <a:t>different sources</a:t>
            </a:r>
          </a:p>
          <a:p>
            <a:r>
              <a:rPr lang="en-US" sz="2600" dirty="0"/>
              <a:t>   (labs, departments, databases)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Data needs to be shared within</a:t>
            </a:r>
            <a:r>
              <a:rPr lang="en-US" sz="2600" b="1" dirty="0"/>
              <a:t> organizations</a:t>
            </a:r>
            <a:r>
              <a:rPr lang="en-US" sz="2600" dirty="0"/>
              <a:t>, with </a:t>
            </a:r>
            <a:r>
              <a:rPr lang="en-US" sz="2600" b="1" dirty="0"/>
              <a:t>trusted partners</a:t>
            </a:r>
            <a:r>
              <a:rPr lang="en-US" sz="2600" dirty="0"/>
              <a:t>, with </a:t>
            </a:r>
            <a:r>
              <a:rPr lang="en-US" sz="2600" b="1" dirty="0"/>
              <a:t>public repositories</a:t>
            </a:r>
            <a:r>
              <a:rPr lang="en-US" sz="2600" dirty="0"/>
              <a:t>, with </a:t>
            </a:r>
            <a:r>
              <a:rPr lang="en-US" sz="2600" b="1" dirty="0"/>
              <a:t>international agencies</a:t>
            </a:r>
            <a:r>
              <a:rPr lang="en-US" sz="2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0000"/>
                </a:solidFill>
              </a:rPr>
              <a:t>Everyone uses different systems, processes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948E7B46-06BC-B8F5-90EE-C28E8546724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89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3;p29">
            <a:extLst>
              <a:ext uri="{FF2B5EF4-FFF2-40B4-BE49-F238E27FC236}">
                <a16:creationId xmlns:a16="http://schemas.microsoft.com/office/drawing/2014/main" id="{8CA0F9E6-D23B-9EA0-9839-9D4351C8B0A4}"/>
              </a:ext>
            </a:extLst>
          </p:cNvPr>
          <p:cNvSpPr/>
          <p:nvPr/>
        </p:nvSpPr>
        <p:spPr>
          <a:xfrm>
            <a:off x="1369150" y="4561466"/>
            <a:ext cx="46713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 sz="2400" dirty="0"/>
          </a:p>
        </p:txBody>
      </p:sp>
      <p:sp>
        <p:nvSpPr>
          <p:cNvPr id="3" name="Google Shape;244;p29">
            <a:extLst>
              <a:ext uri="{FF2B5EF4-FFF2-40B4-BE49-F238E27FC236}">
                <a16:creationId xmlns:a16="http://schemas.microsoft.com/office/drawing/2014/main" id="{74FAE39F-9ACC-3215-D8CA-8A8C04A0CF10}"/>
              </a:ext>
            </a:extLst>
          </p:cNvPr>
          <p:cNvSpPr/>
          <p:nvPr/>
        </p:nvSpPr>
        <p:spPr>
          <a:xfrm>
            <a:off x="1369151" y="3223750"/>
            <a:ext cx="48764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 sz="2400" dirty="0"/>
          </a:p>
        </p:txBody>
      </p:sp>
      <p:sp>
        <p:nvSpPr>
          <p:cNvPr id="4" name="Google Shape;245;p29">
            <a:extLst>
              <a:ext uri="{FF2B5EF4-FFF2-40B4-BE49-F238E27FC236}">
                <a16:creationId xmlns:a16="http://schemas.microsoft.com/office/drawing/2014/main" id="{01F9148C-E33C-755C-4649-B2D82F5F480F}"/>
              </a:ext>
            </a:extLst>
          </p:cNvPr>
          <p:cNvSpPr/>
          <p:nvPr/>
        </p:nvSpPr>
        <p:spPr>
          <a:xfrm>
            <a:off x="1369143" y="1840002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SPECIMENSOURCE_1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46;p29">
            <a:extLst>
              <a:ext uri="{FF2B5EF4-FFF2-40B4-BE49-F238E27FC236}">
                <a16:creationId xmlns:a16="http://schemas.microsoft.com/office/drawing/2014/main" id="{46150CCD-736C-9457-4FAB-1BD2620EEDB2}"/>
              </a:ext>
            </a:extLst>
          </p:cNvPr>
          <p:cNvSpPr/>
          <p:nvPr/>
        </p:nvSpPr>
        <p:spPr>
          <a:xfrm>
            <a:off x="1369144" y="2707451"/>
            <a:ext cx="41014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host_tissue_sampled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47;p29">
            <a:extLst>
              <a:ext uri="{FF2B5EF4-FFF2-40B4-BE49-F238E27FC236}">
                <a16:creationId xmlns:a16="http://schemas.microsoft.com/office/drawing/2014/main" id="{775D172E-9A28-65DF-AE6C-24413FE498A0}"/>
              </a:ext>
            </a:extLst>
          </p:cNvPr>
          <p:cNvSpPr/>
          <p:nvPr/>
        </p:nvSpPr>
        <p:spPr>
          <a:xfrm>
            <a:off x="1369151" y="2229486"/>
            <a:ext cx="17746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Isolation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49;p29">
            <a:extLst>
              <a:ext uri="{FF2B5EF4-FFF2-40B4-BE49-F238E27FC236}">
                <a16:creationId xmlns:a16="http://schemas.microsoft.com/office/drawing/2014/main" id="{7C0BD998-6EE4-72B9-5901-221B59DA8603}"/>
              </a:ext>
            </a:extLst>
          </p:cNvPr>
          <p:cNvSpPr txBox="1"/>
          <p:nvPr/>
        </p:nvSpPr>
        <p:spPr>
          <a:xfrm>
            <a:off x="0" y="5621868"/>
            <a:ext cx="12192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" sz="3733" b="1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 field by any other name does NOT smell as sweet…</a:t>
            </a:r>
            <a:endParaRPr sz="3733" b="1" i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50;p29">
            <a:extLst>
              <a:ext uri="{FF2B5EF4-FFF2-40B4-BE49-F238E27FC236}">
                <a16:creationId xmlns:a16="http://schemas.microsoft.com/office/drawing/2014/main" id="{2F167A90-ED71-CD22-93E0-909B3437FC1D}"/>
              </a:ext>
            </a:extLst>
          </p:cNvPr>
          <p:cNvSpPr/>
          <p:nvPr/>
        </p:nvSpPr>
        <p:spPr>
          <a:xfrm>
            <a:off x="5295394" y="1961716"/>
            <a:ext cx="745067" cy="1603233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51;p29">
            <a:extLst>
              <a:ext uri="{FF2B5EF4-FFF2-40B4-BE49-F238E27FC236}">
                <a16:creationId xmlns:a16="http://schemas.microsoft.com/office/drawing/2014/main" id="{42568152-EA5D-D3DB-9C82-6EA8F4CAA61F}"/>
              </a:ext>
            </a:extLst>
          </p:cNvPr>
          <p:cNvSpPr txBox="1"/>
          <p:nvPr/>
        </p:nvSpPr>
        <p:spPr>
          <a:xfrm>
            <a:off x="7867963" y="1720845"/>
            <a:ext cx="43516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Differences in labels,</a:t>
            </a:r>
            <a:endParaRPr sz="2400" dirty="0"/>
          </a:p>
          <a:p>
            <a:r>
              <a:rPr lang="en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meaning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52;p29">
            <a:extLst>
              <a:ext uri="{FF2B5EF4-FFF2-40B4-BE49-F238E27FC236}">
                <a16:creationId xmlns:a16="http://schemas.microsoft.com/office/drawing/2014/main" id="{69882365-F61F-A082-FBBD-4CAA02D62285}"/>
              </a:ext>
            </a:extLst>
          </p:cNvPr>
          <p:cNvSpPr txBox="1"/>
          <p:nvPr/>
        </p:nvSpPr>
        <p:spPr>
          <a:xfrm>
            <a:off x="7939358" y="3670431"/>
            <a:ext cx="37348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label,</a:t>
            </a:r>
            <a:endParaRPr sz="2400" dirty="0"/>
          </a:p>
          <a:p>
            <a:r>
              <a:rPr lang="en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meaning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53;p29">
            <a:extLst>
              <a:ext uri="{FF2B5EF4-FFF2-40B4-BE49-F238E27FC236}">
                <a16:creationId xmlns:a16="http://schemas.microsoft.com/office/drawing/2014/main" id="{0F5DB9FD-BCFE-0A9B-BAC3-14349F079A35}"/>
              </a:ext>
            </a:extLst>
          </p:cNvPr>
          <p:cNvSpPr txBox="1"/>
          <p:nvPr/>
        </p:nvSpPr>
        <p:spPr>
          <a:xfrm>
            <a:off x="7867896" y="2805661"/>
            <a:ext cx="40404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133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Computer doesn’t recognize these as the same thing</a:t>
            </a:r>
            <a:endParaRPr sz="2133" i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54;p29">
            <a:extLst>
              <a:ext uri="{FF2B5EF4-FFF2-40B4-BE49-F238E27FC236}">
                <a16:creationId xmlns:a16="http://schemas.microsoft.com/office/drawing/2014/main" id="{662A4E73-8110-51BD-D442-0822AF9FDF4D}"/>
              </a:ext>
            </a:extLst>
          </p:cNvPr>
          <p:cNvSpPr txBox="1"/>
          <p:nvPr/>
        </p:nvSpPr>
        <p:spPr>
          <a:xfrm>
            <a:off x="7939274" y="4789825"/>
            <a:ext cx="40404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133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Computer doesn’t recognize these as different</a:t>
            </a:r>
            <a:endParaRPr sz="2133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55;p29">
            <a:extLst>
              <a:ext uri="{FF2B5EF4-FFF2-40B4-BE49-F238E27FC236}">
                <a16:creationId xmlns:a16="http://schemas.microsoft.com/office/drawing/2014/main" id="{A8D8E689-258C-3E55-2E0E-A306504EDA93}"/>
              </a:ext>
            </a:extLst>
          </p:cNvPr>
          <p:cNvSpPr txBox="1"/>
          <p:nvPr/>
        </p:nvSpPr>
        <p:spPr>
          <a:xfrm>
            <a:off x="87137" y="204419"/>
            <a:ext cx="117296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chemeClr val="dk1"/>
              </a:buClr>
              <a:buSzPts val="3600"/>
            </a:pPr>
            <a:r>
              <a:rPr lang="en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data </a:t>
            </a:r>
            <a:r>
              <a:rPr lang="en" sz="4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heterogen</a:t>
            </a:r>
            <a:r>
              <a:rPr lang="en-CA" sz="4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</a:t>
            </a:r>
            <a:r>
              <a:rPr lang="en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 look like?</a:t>
            </a:r>
          </a:p>
          <a:p>
            <a:pPr algn="ctr">
              <a:buClr>
                <a:schemeClr val="dk1"/>
              </a:buClr>
              <a:buSzPts val="3600"/>
            </a:pPr>
            <a:r>
              <a:rPr lang="en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Harmonizing fields of data is challenging</a:t>
            </a:r>
            <a:r>
              <a:rPr lang="en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56;p29">
            <a:extLst>
              <a:ext uri="{FF2B5EF4-FFF2-40B4-BE49-F238E27FC236}">
                <a16:creationId xmlns:a16="http://schemas.microsoft.com/office/drawing/2014/main" id="{96DDB56B-059A-DC1C-5233-6E40CF5906D9}"/>
              </a:ext>
            </a:extLst>
          </p:cNvPr>
          <p:cNvSpPr/>
          <p:nvPr/>
        </p:nvSpPr>
        <p:spPr>
          <a:xfrm>
            <a:off x="5295394" y="4216798"/>
            <a:ext cx="739893" cy="1022013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6DA18-9A28-5732-2F8E-1F565005185E}"/>
              </a:ext>
            </a:extLst>
          </p:cNvPr>
          <p:cNvSpPr txBox="1"/>
          <p:nvPr/>
        </p:nvSpPr>
        <p:spPr>
          <a:xfrm>
            <a:off x="6099428" y="2338145"/>
            <a:ext cx="156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labs mean “</a:t>
            </a:r>
            <a:r>
              <a:rPr lang="en-US" b="1" dirty="0"/>
              <a:t>sample type</a:t>
            </a:r>
            <a:r>
              <a:rPr lang="en-US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AB46A1-4C9B-064D-6A19-5EABA87A80CC}"/>
              </a:ext>
            </a:extLst>
          </p:cNvPr>
          <p:cNvSpPr txBox="1"/>
          <p:nvPr/>
        </p:nvSpPr>
        <p:spPr>
          <a:xfrm>
            <a:off x="6035287" y="4418472"/>
            <a:ext cx="177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lab means “</a:t>
            </a:r>
            <a:r>
              <a:rPr lang="en-US" b="1" dirty="0"/>
              <a:t>submitting lab</a:t>
            </a:r>
            <a:r>
              <a:rPr lang="en-US" dirty="0"/>
              <a:t>”</a:t>
            </a: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91C7FF49-E91D-C25C-EACA-81456B529B6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5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3FB174F-A335-B17A-AEB6-F46197935617}"/>
              </a:ext>
            </a:extLst>
          </p:cNvPr>
          <p:cNvSpPr txBox="1"/>
          <p:nvPr/>
        </p:nvSpPr>
        <p:spPr>
          <a:xfrm>
            <a:off x="143015" y="296512"/>
            <a:ext cx="120489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/>
              <a:t>Heterogeneity of values within a field also complicates using the data.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65E03-EA17-C72D-FFDD-04E7A66CF89F}"/>
              </a:ext>
            </a:extLst>
          </p:cNvPr>
          <p:cNvSpPr txBox="1"/>
          <p:nvPr/>
        </p:nvSpPr>
        <p:spPr>
          <a:xfrm>
            <a:off x="4251416" y="1982441"/>
            <a:ext cx="227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Free text = </a:t>
            </a:r>
          </a:p>
        </p:txBody>
      </p:sp>
      <p:pic>
        <p:nvPicPr>
          <p:cNvPr id="20" name="Picture 2" descr="Image result for sad face emoji">
            <a:extLst>
              <a:ext uri="{FF2B5EF4-FFF2-40B4-BE49-F238E27FC236}">
                <a16:creationId xmlns:a16="http://schemas.microsoft.com/office/drawing/2014/main" id="{EC3CAA55-BA81-3BDE-FBBB-179B3FF86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665" y="1691542"/>
            <a:ext cx="1228128" cy="122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882073C-B5AB-6C84-A696-79A66917D433}"/>
              </a:ext>
            </a:extLst>
          </p:cNvPr>
          <p:cNvGrpSpPr/>
          <p:nvPr/>
        </p:nvGrpSpPr>
        <p:grpSpPr>
          <a:xfrm>
            <a:off x="553862" y="3390498"/>
            <a:ext cx="11084276" cy="2818931"/>
            <a:chOff x="485345" y="2659435"/>
            <a:chExt cx="11084276" cy="28189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86A798-F3B1-670C-C65E-B6A72B7A9E58}"/>
                </a:ext>
              </a:extLst>
            </p:cNvPr>
            <p:cNvSpPr txBox="1"/>
            <p:nvPr/>
          </p:nvSpPr>
          <p:spPr>
            <a:xfrm>
              <a:off x="627193" y="2659435"/>
              <a:ext cx="110447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In-</a:t>
              </a:r>
              <a:r>
                <a:rPr lang="en-CA" dirty="0" err="1"/>
                <a:t>pateint</a:t>
              </a:r>
              <a:endParaRPr lang="en-CA" dirty="0"/>
            </a:p>
            <a:p>
              <a:r>
                <a:rPr lang="en-CA" dirty="0"/>
                <a:t>Np swad</a:t>
              </a:r>
            </a:p>
            <a:p>
              <a:r>
                <a:rPr lang="en-CA" dirty="0"/>
                <a:t>UTM</a:t>
              </a:r>
            </a:p>
            <a:p>
              <a:r>
                <a:rPr lang="en-CA" dirty="0"/>
                <a:t>NPS</a:t>
              </a:r>
            </a:p>
            <a:p>
              <a:endParaRPr lang="en-CA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744E43-0B15-AB10-872B-06A6F718340F}"/>
                </a:ext>
              </a:extLst>
            </p:cNvPr>
            <p:cNvSpPr txBox="1"/>
            <p:nvPr/>
          </p:nvSpPr>
          <p:spPr>
            <a:xfrm>
              <a:off x="485345" y="4295660"/>
              <a:ext cx="15616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Errors &amp;</a:t>
              </a:r>
            </a:p>
            <a:p>
              <a:r>
                <a:rPr lang="en-CA" sz="2400" dirty="0"/>
                <a:t>Short hand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A80078-C995-927A-FE1A-F82C9CD0E911}"/>
                </a:ext>
              </a:extLst>
            </p:cNvPr>
            <p:cNvSpPr txBox="1"/>
            <p:nvPr/>
          </p:nvSpPr>
          <p:spPr>
            <a:xfrm>
              <a:off x="7711381" y="2659435"/>
              <a:ext cx="154369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Date:</a:t>
              </a:r>
            </a:p>
            <a:p>
              <a:r>
                <a:rPr lang="en-CA" dirty="0"/>
                <a:t>2021-04-26</a:t>
              </a:r>
            </a:p>
            <a:p>
              <a:r>
                <a:rPr lang="en-CA" dirty="0"/>
                <a:t>April 26, 2021</a:t>
              </a:r>
            </a:p>
            <a:p>
              <a:r>
                <a:rPr lang="en-CA" dirty="0"/>
                <a:t>26-Apr-2021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339077-8D0E-AA6D-701D-CAAA5B57F5C6}"/>
                </a:ext>
              </a:extLst>
            </p:cNvPr>
            <p:cNvSpPr txBox="1"/>
            <p:nvPr/>
          </p:nvSpPr>
          <p:spPr>
            <a:xfrm>
              <a:off x="7881491" y="4295659"/>
              <a:ext cx="1203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Formats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09072E-971C-B57F-FE72-9F4913A50D7B}"/>
                </a:ext>
              </a:extLst>
            </p:cNvPr>
            <p:cNvSpPr txBox="1"/>
            <p:nvPr/>
          </p:nvSpPr>
          <p:spPr>
            <a:xfrm>
              <a:off x="4637404" y="4300899"/>
              <a:ext cx="2647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Semantic ambiguity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5D79D-928E-F476-ADFE-83F9174E7438}"/>
                </a:ext>
              </a:extLst>
            </p:cNvPr>
            <p:cNvSpPr txBox="1"/>
            <p:nvPr/>
          </p:nvSpPr>
          <p:spPr>
            <a:xfrm>
              <a:off x="9519701" y="4278037"/>
              <a:ext cx="20499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400" dirty="0"/>
                <a:t>Different</a:t>
              </a:r>
            </a:p>
            <a:p>
              <a:pPr algn="ctr"/>
              <a:r>
                <a:rPr lang="en-CA" sz="2400" dirty="0"/>
                <a:t>Classifications/</a:t>
              </a:r>
            </a:p>
            <a:p>
              <a:pPr algn="ctr"/>
              <a:r>
                <a:rPr lang="en-CA" sz="2400" dirty="0"/>
                <a:t>Content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B409A2-BAB1-EC54-3256-4C91F2FE760C}"/>
              </a:ext>
            </a:extLst>
          </p:cNvPr>
          <p:cNvSpPr txBox="1"/>
          <p:nvPr/>
        </p:nvSpPr>
        <p:spPr>
          <a:xfrm>
            <a:off x="9590877" y="3154812"/>
            <a:ext cx="24373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RISK FACTORS: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Do you work with animals?</a:t>
            </a:r>
          </a:p>
          <a:p>
            <a:r>
              <a:rPr lang="en-US" sz="1600" dirty="0">
                <a:solidFill>
                  <a:srgbClr val="FF0000"/>
                </a:solidFill>
              </a:rPr>
              <a:t>(exposures)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                vs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Do you have diabetes?</a:t>
            </a:r>
          </a:p>
          <a:p>
            <a:r>
              <a:rPr lang="en-US" sz="1600" dirty="0">
                <a:solidFill>
                  <a:srgbClr val="FF0000"/>
                </a:solidFill>
              </a:rPr>
              <a:t>(pre-existing conditions)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8DA49D-F558-CA7F-CFD1-964481959236}"/>
              </a:ext>
            </a:extLst>
          </p:cNvPr>
          <p:cNvGrpSpPr/>
          <p:nvPr/>
        </p:nvGrpSpPr>
        <p:grpSpPr>
          <a:xfrm>
            <a:off x="4729535" y="3168097"/>
            <a:ext cx="2418863" cy="1324539"/>
            <a:chOff x="4642948" y="2873208"/>
            <a:chExt cx="2418863" cy="1324539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BDF31CA-36FF-6637-2466-DFB5FD3FC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948" y="3110070"/>
              <a:ext cx="2418863" cy="1087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A1B7FFC7-3C75-7B4B-32AE-11109BDBC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6943" y="3282122"/>
              <a:ext cx="498008" cy="500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89B75415-2E99-8D5C-2A72-4A74A1F9A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6184" y="3318795"/>
              <a:ext cx="520867" cy="517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6A3850-9223-AC55-88C7-57DD6111DF69}"/>
                </a:ext>
              </a:extLst>
            </p:cNvPr>
            <p:cNvSpPr txBox="1"/>
            <p:nvPr/>
          </p:nvSpPr>
          <p:spPr>
            <a:xfrm>
              <a:off x="5063573" y="2873208"/>
              <a:ext cx="14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“in isolation”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41DE093-ACFD-53C5-577D-17ED5FD49817}"/>
              </a:ext>
            </a:extLst>
          </p:cNvPr>
          <p:cNvSpPr txBox="1"/>
          <p:nvPr/>
        </p:nvSpPr>
        <p:spPr>
          <a:xfrm>
            <a:off x="2504836" y="5026723"/>
            <a:ext cx="1589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Granularity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FDA9DF-7D90-8CD1-A06E-3F8E01C9F677}"/>
              </a:ext>
            </a:extLst>
          </p:cNvPr>
          <p:cNvSpPr txBox="1"/>
          <p:nvPr/>
        </p:nvSpPr>
        <p:spPr>
          <a:xfrm>
            <a:off x="2481942" y="3206173"/>
            <a:ext cx="22239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Cough</a:t>
            </a:r>
          </a:p>
          <a:p>
            <a:r>
              <a:rPr lang="en-US" sz="1400" dirty="0"/>
              <a:t>vs</a:t>
            </a:r>
          </a:p>
          <a:p>
            <a:r>
              <a:rPr lang="en-US" sz="1400" dirty="0"/>
              <a:t>Dry cough</a:t>
            </a:r>
          </a:p>
          <a:p>
            <a:r>
              <a:rPr lang="en-US" sz="1400" dirty="0"/>
              <a:t>vs</a:t>
            </a:r>
          </a:p>
          <a:p>
            <a:r>
              <a:rPr lang="en-US" sz="1400" dirty="0"/>
              <a:t>Productive cough</a:t>
            </a:r>
          </a:p>
          <a:p>
            <a:r>
              <a:rPr lang="en-US" sz="1400" dirty="0"/>
              <a:t>vs</a:t>
            </a:r>
          </a:p>
          <a:p>
            <a:r>
              <a:rPr lang="en-US" sz="1400" dirty="0"/>
              <a:t>Cough with green phlegm</a:t>
            </a:r>
          </a:p>
        </p:txBody>
      </p:sp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9DDBDEC3-878E-C65C-102D-09E8C171B7E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6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C938BC-55C0-8D8A-471C-A774E453AA24}"/>
              </a:ext>
            </a:extLst>
          </p:cNvPr>
          <p:cNvGrpSpPr/>
          <p:nvPr/>
        </p:nvGrpSpPr>
        <p:grpSpPr>
          <a:xfrm>
            <a:off x="3308097" y="1615918"/>
            <a:ext cx="5409085" cy="3397563"/>
            <a:chOff x="1115232" y="3143332"/>
            <a:chExt cx="5409085" cy="33975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1E11B3-EA2F-DA19-CA91-6F9F1AC99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00"/>
            <a:stretch/>
          </p:blipFill>
          <p:spPr>
            <a:xfrm>
              <a:off x="1115232" y="3143332"/>
              <a:ext cx="4986616" cy="21102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76C505-43B9-B11E-3207-0BC62D70B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062"/>
            <a:stretch/>
          </p:blipFill>
          <p:spPr>
            <a:xfrm>
              <a:off x="1115232" y="5455722"/>
              <a:ext cx="5409085" cy="10851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5C733E3-536A-0D87-0271-4C9CB8454760}"/>
              </a:ext>
            </a:extLst>
          </p:cNvPr>
          <p:cNvSpPr/>
          <p:nvPr/>
        </p:nvSpPr>
        <p:spPr>
          <a:xfrm>
            <a:off x="840565" y="275322"/>
            <a:ext cx="10344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200" dirty="0">
                <a:latin typeface="Arial" panose="020B0604020202020204" pitchFamily="34" charset="0"/>
              </a:rPr>
              <a:t>Variability in private databases propagates out to public repositories, complicating data integration/analyses.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19D67-36C9-64C3-5011-CB139509B591}"/>
              </a:ext>
            </a:extLst>
          </p:cNvPr>
          <p:cNvSpPr txBox="1"/>
          <p:nvPr/>
        </p:nvSpPr>
        <p:spPr>
          <a:xfrm>
            <a:off x="303655" y="5166206"/>
            <a:ext cx="11417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Data structure impacts function.</a:t>
            </a:r>
          </a:p>
          <a:p>
            <a:pPr algn="ctr"/>
            <a:r>
              <a:rPr lang="en-CA" sz="2800" dirty="0"/>
              <a:t>It’s difficult to fit it all together.</a:t>
            </a:r>
            <a:r>
              <a:rPr lang="en-CA" sz="2800" i="1" dirty="0">
                <a:solidFill>
                  <a:srgbClr val="C00000"/>
                </a:solidFill>
              </a:rPr>
              <a:t> </a:t>
            </a:r>
            <a:r>
              <a:rPr lang="en-CA" sz="2800" dirty="0"/>
              <a:t>Data clean up takes time, resources. </a:t>
            </a:r>
          </a:p>
          <a:p>
            <a:endParaRPr lang="en-US" sz="4000" dirty="0"/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22F106E-B46F-D6B1-ED5A-6BDFBC3044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58864" y="6017714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3694</Words>
  <Application>Microsoft Macintosh PowerPoint</Application>
  <PresentationFormat>Widescreen</PresentationFormat>
  <Paragraphs>686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Calibri</vt:lpstr>
      <vt:lpstr>Quattrocento Sans</vt:lpstr>
      <vt:lpstr>Verdana</vt:lpstr>
      <vt:lpstr>-apple-system</vt:lpstr>
      <vt:lpstr>Consolas</vt:lpstr>
      <vt:lpstr>Source Sans Pro</vt:lpstr>
      <vt:lpstr>Arial</vt:lpstr>
      <vt:lpstr>Libre Baskerville</vt:lpstr>
      <vt:lpstr>Office Theme</vt:lpstr>
      <vt:lpstr>PowerPoint Presentation</vt:lpstr>
      <vt:lpstr>PowerPoint Presentation</vt:lpstr>
      <vt:lpstr>Tools and processes for infectious  disease genomic epidemiology data curation and sharing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contextual data critical for surveillance/ genomic epidemiology (what you can most likely share)</vt:lpstr>
      <vt:lpstr>Submitting to public repositories is crucial for global surveillance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on a Coffee Break &amp; Networking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Meyer</dc:creator>
  <cp:lastModifiedBy>Emma Griffiths</cp:lastModifiedBy>
  <cp:revision>7</cp:revision>
  <cp:lastPrinted>2022-12-15T21:01:24Z</cp:lastPrinted>
  <dcterms:created xsi:type="dcterms:W3CDTF">2018-10-31T15:25:31Z</dcterms:created>
  <dcterms:modified xsi:type="dcterms:W3CDTF">2023-04-03T22:44:13Z</dcterms:modified>
</cp:coreProperties>
</file>